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825" r:id="rId2"/>
    <p:sldId id="999" r:id="rId3"/>
    <p:sldId id="1473" r:id="rId4"/>
    <p:sldId id="1474" r:id="rId5"/>
    <p:sldId id="1516" r:id="rId6"/>
    <p:sldId id="1475" r:id="rId7"/>
    <p:sldId id="1476" r:id="rId8"/>
    <p:sldId id="1477" r:id="rId9"/>
    <p:sldId id="1478" r:id="rId10"/>
    <p:sldId id="1479" r:id="rId11"/>
    <p:sldId id="1480" r:id="rId12"/>
    <p:sldId id="1481" r:id="rId13"/>
    <p:sldId id="1482" r:id="rId14"/>
    <p:sldId id="1483" r:id="rId15"/>
    <p:sldId id="1484" r:id="rId16"/>
    <p:sldId id="1485" r:id="rId17"/>
    <p:sldId id="1486" r:id="rId18"/>
    <p:sldId id="1487" r:id="rId19"/>
    <p:sldId id="1488" r:id="rId20"/>
    <p:sldId id="1489" r:id="rId21"/>
    <p:sldId id="1490" r:id="rId22"/>
    <p:sldId id="1491" r:id="rId23"/>
    <p:sldId id="1492" r:id="rId24"/>
    <p:sldId id="1493" r:id="rId25"/>
    <p:sldId id="1494" r:id="rId26"/>
    <p:sldId id="1495" r:id="rId27"/>
    <p:sldId id="1496" r:id="rId28"/>
    <p:sldId id="1497" r:id="rId29"/>
    <p:sldId id="1517" r:id="rId30"/>
    <p:sldId id="1498" r:id="rId31"/>
    <p:sldId id="1499" r:id="rId32"/>
    <p:sldId id="1500" r:id="rId33"/>
    <p:sldId id="1501" r:id="rId34"/>
    <p:sldId id="1502" r:id="rId35"/>
    <p:sldId id="1503" r:id="rId36"/>
    <p:sldId id="1504" r:id="rId37"/>
    <p:sldId id="1505" r:id="rId38"/>
    <p:sldId id="1506" r:id="rId39"/>
    <p:sldId id="1507" r:id="rId40"/>
    <p:sldId id="1508" r:id="rId41"/>
    <p:sldId id="1518" r:id="rId42"/>
    <p:sldId id="1519" r:id="rId43"/>
    <p:sldId id="1520" r:id="rId44"/>
    <p:sldId id="1521" r:id="rId45"/>
    <p:sldId id="1509" r:id="rId46"/>
    <p:sldId id="1510" r:id="rId47"/>
    <p:sldId id="1511" r:id="rId48"/>
    <p:sldId id="1512" r:id="rId49"/>
    <p:sldId id="1513" r:id="rId50"/>
    <p:sldId id="1514" r:id="rId51"/>
    <p:sldId id="1515" r:id="rId5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27407"/>
    <a:srgbClr val="03B90C"/>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10" autoAdjust="0"/>
    <p:restoredTop sz="94624" autoAdjust="0"/>
  </p:normalViewPr>
  <p:slideViewPr>
    <p:cSldViewPr>
      <p:cViewPr>
        <p:scale>
          <a:sx n="71" d="100"/>
          <a:sy n="71" d="100"/>
        </p:scale>
        <p:origin x="-534" y="-756"/>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2014/08/02</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pPr>
              <a:defRPr/>
            </a:pPr>
            <a:fld id="{40D904ED-2051-4F86-9D42-4C5A704E37C9}" type="slidenum">
              <a:rPr lang="en-ZA" smtClean="0"/>
              <a:pPr>
                <a:defRPr/>
              </a:pPr>
              <a:t>27</a:t>
            </a:fld>
            <a:endParaRPr lang="en-Z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ZA" dirty="0"/>
          </a:p>
        </p:txBody>
      </p:sp>
      <p:sp>
        <p:nvSpPr>
          <p:cNvPr id="4" name="Slide Number Placeholder 3"/>
          <p:cNvSpPr>
            <a:spLocks noGrp="1"/>
          </p:cNvSpPr>
          <p:nvPr>
            <p:ph type="sldNum" sz="quarter" idx="10"/>
          </p:nvPr>
        </p:nvSpPr>
        <p:spPr/>
        <p:txBody>
          <a:bodyPr/>
          <a:lstStyle/>
          <a:p>
            <a:pPr>
              <a:defRPr/>
            </a:pPr>
            <a:fld id="{40D904ED-2051-4F86-9D42-4C5A704E37C9}" type="slidenum">
              <a:rPr lang="en-ZA" smtClean="0"/>
              <a:pPr>
                <a:defRPr/>
              </a:pPr>
              <a:t>45</a:t>
            </a:fld>
            <a:endParaRPr lang="en-ZA"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568" y="0"/>
            <a:ext cx="7772400" cy="1470025"/>
          </a:xfrm>
        </p:spPr>
        <p:txBody>
          <a:bodyPr>
            <a:noAutofit/>
          </a:bodyPr>
          <a:lstStyle>
            <a:lvl1pPr>
              <a:defRPr sz="4800"/>
            </a:lvl1pPr>
          </a:lstStyle>
          <a:p>
            <a:r>
              <a:rPr lang="en-US" dirty="0" smtClean="0"/>
              <a:t>CLICK TO EDIT MASTER TITLE STYLE</a:t>
            </a:r>
            <a:endParaRPr lang="en-Z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SENT MESSENGERS</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a:t>
            </a:r>
            <a:r>
              <a:rPr lang="en-ZA" i="1" dirty="0" err="1" smtClean="0">
                <a:solidFill>
                  <a:srgbClr val="004821"/>
                </a:solidFill>
              </a:rPr>
              <a:t>Yaʽaqob</a:t>
            </a:r>
            <a:r>
              <a:rPr lang="en-ZA" i="1" dirty="0" smtClean="0">
                <a:solidFill>
                  <a:srgbClr val="004821"/>
                </a:solidFill>
              </a:rPr>
              <a:t>̱ sent messengers before him to </a:t>
            </a:r>
            <a:r>
              <a:rPr lang="en-ZA" i="1" dirty="0" err="1" smtClean="0">
                <a:solidFill>
                  <a:srgbClr val="004821"/>
                </a:solidFill>
              </a:rPr>
              <a:t>Ěsaw</a:t>
            </a:r>
            <a:r>
              <a:rPr lang="en-ZA" i="1" dirty="0" smtClean="0">
                <a:solidFill>
                  <a:srgbClr val="004821"/>
                </a:solidFill>
              </a:rPr>
              <a:t> his brother in the land of </a:t>
            </a:r>
            <a:r>
              <a:rPr lang="en-ZA" i="1" dirty="0" err="1" smtClean="0">
                <a:solidFill>
                  <a:srgbClr val="004821"/>
                </a:solidFill>
              </a:rPr>
              <a:t>Sĕʽir</a:t>
            </a:r>
            <a:r>
              <a:rPr lang="en-ZA" i="1" dirty="0" smtClean="0">
                <a:solidFill>
                  <a:srgbClr val="004821"/>
                </a:solidFill>
              </a:rPr>
              <a:t>, the field of </a:t>
            </a:r>
            <a:r>
              <a:rPr lang="en-ZA" i="1" dirty="0" err="1" smtClean="0">
                <a:solidFill>
                  <a:srgbClr val="004821"/>
                </a:solidFill>
              </a:rPr>
              <a:t>Eḏom</a:t>
            </a:r>
            <a:r>
              <a:rPr lang="en-ZA" i="1" dirty="0" smtClean="0">
                <a:solidFill>
                  <a:srgbClr val="004821"/>
                </a:solidFill>
              </a:rPr>
              <a:t> </a:t>
            </a:r>
            <a:r>
              <a:rPr lang="en-ZA" b="1" i="1" dirty="0" smtClean="0">
                <a:solidFill>
                  <a:srgbClr val="004821"/>
                </a:solidFill>
              </a:rPr>
              <a:t>(</a:t>
            </a:r>
            <a:r>
              <a:rPr lang="en-ZA" b="1" i="1" dirty="0" smtClean="0">
                <a:solidFill>
                  <a:srgbClr val="004821"/>
                </a:solidFill>
              </a:rPr>
              <a:t>Genesis 32:3)</a:t>
            </a:r>
          </a:p>
          <a:p>
            <a:r>
              <a:rPr lang="en-ZA" dirty="0" smtClean="0"/>
              <a:t>The </a:t>
            </a:r>
            <a:r>
              <a:rPr lang="en-ZA" dirty="0" smtClean="0"/>
              <a:t>first verse of our Torah reading gives us clues that we are returning to the subject of the selling of the birthright:</a:t>
            </a:r>
          </a:p>
          <a:p>
            <a:pPr marL="179388" indent="-179388">
              <a:buFont typeface="Arial" pitchFamily="34" charset="0"/>
              <a:buChar char="•"/>
            </a:pPr>
            <a:r>
              <a:rPr lang="en-ZA" dirty="0" smtClean="0"/>
              <a:t> </a:t>
            </a:r>
            <a:r>
              <a:rPr lang="en-ZA" dirty="0" err="1" smtClean="0"/>
              <a:t>Seir</a:t>
            </a:r>
            <a:r>
              <a:rPr lang="en-ZA" dirty="0" smtClean="0"/>
              <a:t> –means </a:t>
            </a:r>
            <a:r>
              <a:rPr lang="en-ZA" i="1" dirty="0" smtClean="0"/>
              <a:t>“shaggy” or “hairy” </a:t>
            </a:r>
            <a:r>
              <a:rPr lang="en-ZA" dirty="0" smtClean="0"/>
              <a:t>and refers back to Esau’s appearance upon birth </a:t>
            </a:r>
            <a:r>
              <a:rPr lang="en-ZA" b="1" i="1" dirty="0" smtClean="0">
                <a:solidFill>
                  <a:srgbClr val="004821"/>
                </a:solidFill>
              </a:rPr>
              <a:t>(Genesis 25:25)</a:t>
            </a:r>
          </a:p>
          <a:p>
            <a:pPr marL="179388" indent="-179388">
              <a:buFont typeface="Arial" pitchFamily="34" charset="0"/>
              <a:buChar char="•"/>
            </a:pPr>
            <a:r>
              <a:rPr lang="en-ZA" dirty="0" smtClean="0"/>
              <a:t> Field – Esau was described as a “</a:t>
            </a:r>
            <a:r>
              <a:rPr lang="en-ZA" i="1" dirty="0" smtClean="0"/>
              <a:t>man of the field” </a:t>
            </a:r>
            <a:r>
              <a:rPr lang="en-ZA" b="1" i="1" dirty="0" smtClean="0">
                <a:solidFill>
                  <a:srgbClr val="004821"/>
                </a:solidFill>
              </a:rPr>
              <a:t>(Genesis 25:27) </a:t>
            </a:r>
            <a:r>
              <a:rPr lang="en-ZA" dirty="0" smtClean="0"/>
              <a:t>and Isaac sent Esau out to the “</a:t>
            </a:r>
            <a:r>
              <a:rPr lang="en-ZA" i="1" dirty="0" smtClean="0"/>
              <a:t>field”</a:t>
            </a:r>
            <a:r>
              <a:rPr lang="en-ZA" dirty="0" smtClean="0"/>
              <a:t> to get venison </a:t>
            </a:r>
            <a:r>
              <a:rPr lang="en-ZA" b="1" i="1" dirty="0" smtClean="0">
                <a:solidFill>
                  <a:srgbClr val="004821"/>
                </a:solidFill>
              </a:rPr>
              <a:t>(Genesis 27:3)</a:t>
            </a:r>
          </a:p>
          <a:p>
            <a:pPr marL="179388" indent="-179388">
              <a:buFont typeface="Arial" pitchFamily="34" charset="0"/>
              <a:buChar char="•"/>
            </a:pPr>
            <a:r>
              <a:rPr lang="en-ZA" dirty="0" smtClean="0"/>
              <a:t> Edom –means “</a:t>
            </a:r>
            <a:r>
              <a:rPr lang="en-ZA" i="1" dirty="0" smtClean="0"/>
              <a:t>red” </a:t>
            </a:r>
            <a:r>
              <a:rPr lang="en-ZA" dirty="0" smtClean="0"/>
              <a:t>and brings to mind the “</a:t>
            </a:r>
            <a:r>
              <a:rPr lang="en-ZA" i="1" dirty="0" smtClean="0"/>
              <a:t>red, red” </a:t>
            </a:r>
            <a:r>
              <a:rPr lang="en-ZA" dirty="0" smtClean="0"/>
              <a:t>stew that Jacob used to purchase the birthright </a:t>
            </a:r>
            <a:r>
              <a:rPr lang="en-ZA" b="1" i="1" dirty="0" smtClean="0">
                <a:solidFill>
                  <a:srgbClr val="004821"/>
                </a:solidFill>
              </a:rPr>
              <a:t>(Genesis 25:30-32).</a:t>
            </a:r>
          </a:p>
          <a:p>
            <a:r>
              <a:rPr lang="en-ZA" dirty="0" smtClean="0"/>
              <a:t>Jacob is fearful of a confrontation with his brother and confesses that fear to the Almighty in a plea for deliverance: </a:t>
            </a:r>
            <a:r>
              <a:rPr lang="en-ZA" i="1" dirty="0" smtClean="0">
                <a:solidFill>
                  <a:srgbClr val="004821"/>
                </a:solidFill>
              </a:rPr>
              <a:t>“Deliver me, I pray, from the hand of my brother, from the hand of </a:t>
            </a:r>
            <a:r>
              <a:rPr lang="en-ZA" i="1" dirty="0" err="1" smtClean="0">
                <a:solidFill>
                  <a:srgbClr val="004821"/>
                </a:solidFill>
              </a:rPr>
              <a:t>Ěsaw</a:t>
            </a:r>
            <a:r>
              <a:rPr lang="en-ZA" i="1" dirty="0" smtClean="0">
                <a:solidFill>
                  <a:srgbClr val="004821"/>
                </a:solidFill>
              </a:rPr>
              <a:t>, for I fear him, lest he come and shall smite me and the mother with the children. </a:t>
            </a:r>
            <a:r>
              <a:rPr lang="en-ZA" b="1" i="1" dirty="0" smtClean="0">
                <a:solidFill>
                  <a:srgbClr val="004821"/>
                </a:solidFill>
              </a:rPr>
              <a:t>(</a:t>
            </a:r>
            <a:r>
              <a:rPr lang="en-ZA" b="1" i="1" dirty="0" smtClean="0">
                <a:solidFill>
                  <a:srgbClr val="004821"/>
                </a:solidFill>
              </a:rPr>
              <a:t>Genesis 32:11)</a:t>
            </a: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10</a:t>
            </a:fld>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WORD SENT</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he commanded them, saying, “Say this to my master </a:t>
            </a:r>
            <a:r>
              <a:rPr lang="en-ZA" i="1" dirty="0" err="1" smtClean="0">
                <a:solidFill>
                  <a:srgbClr val="004821"/>
                </a:solidFill>
              </a:rPr>
              <a:t>Ěsaw</a:t>
            </a:r>
            <a:r>
              <a:rPr lang="en-ZA" i="1" dirty="0" smtClean="0">
                <a:solidFill>
                  <a:srgbClr val="004821"/>
                </a:solidFill>
              </a:rPr>
              <a:t>, ‘Your servant </a:t>
            </a:r>
            <a:r>
              <a:rPr lang="en-ZA" i="1" dirty="0" err="1" smtClean="0">
                <a:solidFill>
                  <a:srgbClr val="004821"/>
                </a:solidFill>
              </a:rPr>
              <a:t>Yaʽaqob</a:t>
            </a:r>
            <a:r>
              <a:rPr lang="en-ZA" i="1" dirty="0" smtClean="0">
                <a:solidFill>
                  <a:srgbClr val="004821"/>
                </a:solidFill>
              </a:rPr>
              <a:t>̱ said this, “I have sojourned with </a:t>
            </a:r>
            <a:r>
              <a:rPr lang="en-ZA" i="1" dirty="0" err="1" smtClean="0">
                <a:solidFill>
                  <a:srgbClr val="004821"/>
                </a:solidFill>
              </a:rPr>
              <a:t>Laḇan</a:t>
            </a:r>
            <a:r>
              <a:rPr lang="en-ZA" i="1" dirty="0" smtClean="0">
                <a:solidFill>
                  <a:srgbClr val="004821"/>
                </a:solidFill>
              </a:rPr>
              <a:t> and stayed there until now. “And I have bulls, and donkeys, flocks, and male and female servants. And I have sent to inform my master, to find favour in your eyes.” ’ </a:t>
            </a:r>
            <a:r>
              <a:rPr lang="en-ZA" b="1" i="1" dirty="0" smtClean="0">
                <a:solidFill>
                  <a:srgbClr val="004821"/>
                </a:solidFill>
              </a:rPr>
              <a:t>” (Genesis 32:4-5)</a:t>
            </a:r>
          </a:p>
          <a:p>
            <a:r>
              <a:rPr lang="en-ZA" b="1" dirty="0" smtClean="0">
                <a:solidFill>
                  <a:srgbClr val="C00000"/>
                </a:solidFill>
              </a:rPr>
              <a:t>Legends of the Jews: </a:t>
            </a:r>
            <a:r>
              <a:rPr lang="en-ZA" dirty="0" smtClean="0">
                <a:solidFill>
                  <a:srgbClr val="C00000"/>
                </a:solidFill>
              </a:rPr>
              <a:t>Jacob also sent word to Esau, saying: "Though I dwelt with that heathen of the heathen, </a:t>
            </a:r>
            <a:r>
              <a:rPr lang="en-ZA" dirty="0" err="1" smtClean="0">
                <a:solidFill>
                  <a:srgbClr val="C00000"/>
                </a:solidFill>
              </a:rPr>
              <a:t>Laban</a:t>
            </a:r>
            <a:r>
              <a:rPr lang="en-ZA" dirty="0" smtClean="0">
                <a:solidFill>
                  <a:srgbClr val="C00000"/>
                </a:solidFill>
              </a:rPr>
              <a:t>, yet have I not forgotten my God, but I fulfil the six hundred and thirteen commandments of the Torah. If thy mind be set upon peace, thou wilt find me ready for peace. But if thy desire be war, thou wilt find me ready for war. I have with me men of valour and strength, they have but to utter a word, and God fulfils it. I tarried with </a:t>
            </a:r>
            <a:r>
              <a:rPr lang="en-ZA" dirty="0" err="1" smtClean="0">
                <a:solidFill>
                  <a:srgbClr val="C00000"/>
                </a:solidFill>
              </a:rPr>
              <a:t>Laban</a:t>
            </a:r>
            <a:r>
              <a:rPr lang="en-ZA" dirty="0" smtClean="0">
                <a:solidFill>
                  <a:srgbClr val="C00000"/>
                </a:solidFill>
              </a:rPr>
              <a:t> until Joseph should be born, he who is destined to subdue thee. And though my descendants be held in bondage in this world, yet a day will come when they will rule over their rulers."</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400</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So the messengers returned to </a:t>
            </a:r>
            <a:r>
              <a:rPr lang="en-ZA" sz="2400" i="1" dirty="0" err="1" smtClean="0">
                <a:solidFill>
                  <a:srgbClr val="004821"/>
                </a:solidFill>
              </a:rPr>
              <a:t>Yaʽaqob</a:t>
            </a:r>
            <a:r>
              <a:rPr lang="en-ZA" sz="2400" i="1" dirty="0" smtClean="0">
                <a:solidFill>
                  <a:srgbClr val="004821"/>
                </a:solidFill>
              </a:rPr>
              <a:t>̱, saying, “We came to your brother </a:t>
            </a:r>
            <a:r>
              <a:rPr lang="en-ZA" sz="2400" i="1" dirty="0" err="1" smtClean="0">
                <a:solidFill>
                  <a:srgbClr val="004821"/>
                </a:solidFill>
              </a:rPr>
              <a:t>Ěsaw</a:t>
            </a:r>
            <a:r>
              <a:rPr lang="en-ZA" sz="2400" i="1" dirty="0" smtClean="0">
                <a:solidFill>
                  <a:srgbClr val="004821"/>
                </a:solidFill>
              </a:rPr>
              <a:t>, and he also is coming to meet you, and four hundred men with him.” And </a:t>
            </a:r>
            <a:r>
              <a:rPr lang="en-ZA" sz="2400" i="1" dirty="0" err="1" smtClean="0">
                <a:solidFill>
                  <a:srgbClr val="004821"/>
                </a:solidFill>
              </a:rPr>
              <a:t>Yaʽaqob</a:t>
            </a:r>
            <a:r>
              <a:rPr lang="en-ZA" sz="2400" i="1" dirty="0" smtClean="0">
                <a:solidFill>
                  <a:srgbClr val="004821"/>
                </a:solidFill>
              </a:rPr>
              <a:t>̱ was greatly afraid and distressed. So he divided the people that were with him, and the flocks and herds and camels, into two groups, and he said, “If </a:t>
            </a:r>
            <a:r>
              <a:rPr lang="en-ZA" sz="2400" i="1" dirty="0" err="1" smtClean="0">
                <a:solidFill>
                  <a:srgbClr val="004821"/>
                </a:solidFill>
              </a:rPr>
              <a:t>Ěsaw</a:t>
            </a:r>
            <a:r>
              <a:rPr lang="en-ZA" sz="2400" i="1" dirty="0" smtClean="0">
                <a:solidFill>
                  <a:srgbClr val="004821"/>
                </a:solidFill>
              </a:rPr>
              <a:t> comes to the one group and attacks it, then the other group which is left shall escape</a:t>
            </a:r>
            <a:r>
              <a:rPr lang="en-ZA" sz="2400" b="1" i="1" dirty="0" smtClean="0">
                <a:solidFill>
                  <a:srgbClr val="004821"/>
                </a:solidFill>
              </a:rPr>
              <a:t>.” (Genesis 32:6-8)</a:t>
            </a:r>
          </a:p>
          <a:p>
            <a:r>
              <a:rPr lang="en-ZA" sz="2400" dirty="0" smtClean="0"/>
              <a:t>Esau goes out to meet him, with 400 men. 400 is the numeric value of the letter </a:t>
            </a:r>
            <a:r>
              <a:rPr lang="en-ZA" sz="2400" i="1" dirty="0" smtClean="0"/>
              <a:t>“</a:t>
            </a:r>
            <a:r>
              <a:rPr lang="en-ZA" sz="2400" i="1" dirty="0" err="1" smtClean="0"/>
              <a:t>tav</a:t>
            </a:r>
            <a:r>
              <a:rPr lang="en-ZA" sz="2400" i="1" dirty="0" smtClean="0"/>
              <a:t>”, </a:t>
            </a:r>
            <a:r>
              <a:rPr lang="en-ZA" sz="2400" dirty="0" smtClean="0"/>
              <a:t>which is the </a:t>
            </a:r>
            <a:r>
              <a:rPr lang="en-ZA" sz="2400" i="1" dirty="0" smtClean="0"/>
              <a:t>“mark” or “sign” </a:t>
            </a:r>
            <a:r>
              <a:rPr lang="en-ZA" sz="2400" dirty="0" smtClean="0"/>
              <a:t>of the covenant and signifies the </a:t>
            </a:r>
            <a:r>
              <a:rPr lang="en-ZA" sz="2400" i="1" dirty="0" smtClean="0"/>
              <a:t>“end”. </a:t>
            </a:r>
            <a:r>
              <a:rPr lang="en-ZA" sz="2400" dirty="0" smtClean="0"/>
              <a:t>Just as </a:t>
            </a:r>
            <a:r>
              <a:rPr lang="en-ZA" sz="2400" i="1" dirty="0" smtClean="0"/>
              <a:t>“aleph” </a:t>
            </a:r>
            <a:r>
              <a:rPr lang="en-ZA" sz="2400" dirty="0" smtClean="0"/>
              <a:t>is the </a:t>
            </a:r>
            <a:r>
              <a:rPr lang="en-ZA" sz="2400" i="1" dirty="0" smtClean="0"/>
              <a:t>“beginning”, “</a:t>
            </a:r>
            <a:r>
              <a:rPr lang="en-ZA" sz="2400" i="1" dirty="0" err="1" smtClean="0"/>
              <a:t>tav</a:t>
            </a:r>
            <a:r>
              <a:rPr lang="en-ZA" sz="2400" i="1" dirty="0" smtClean="0"/>
              <a:t>” </a:t>
            </a:r>
            <a:r>
              <a:rPr lang="en-ZA" sz="2400" dirty="0" smtClean="0"/>
              <a:t>is the </a:t>
            </a:r>
            <a:r>
              <a:rPr lang="en-ZA" sz="2400" i="1" dirty="0" smtClean="0"/>
              <a:t>“end”. </a:t>
            </a:r>
            <a:r>
              <a:rPr lang="en-ZA" sz="2400" dirty="0" smtClean="0"/>
              <a:t>Rabbi </a:t>
            </a:r>
            <a:r>
              <a:rPr lang="en-ZA" sz="2400" dirty="0" err="1" smtClean="0"/>
              <a:t>Greenbaum</a:t>
            </a:r>
            <a:r>
              <a:rPr lang="en-ZA" sz="2400" dirty="0" smtClean="0"/>
              <a:t> calls these </a:t>
            </a:r>
            <a:r>
              <a:rPr lang="en-ZA" sz="2400" i="1" dirty="0" smtClean="0"/>
              <a:t>“the legions of death”. </a:t>
            </a:r>
            <a:r>
              <a:rPr lang="en-ZA" sz="2400" dirty="0" smtClean="0"/>
              <a:t>He points out that 400 signifies a complete array of numbers, 10 x 10 on all four sides. Esau came against Jacob with the same envy and enmity of the serpent towards Adam. 400 also equals the phrase </a:t>
            </a:r>
            <a:r>
              <a:rPr lang="en-ZA" sz="2400" i="1" dirty="0" smtClean="0"/>
              <a:t>“</a:t>
            </a:r>
            <a:r>
              <a:rPr lang="en-ZA" sz="2400" i="1" dirty="0" err="1" smtClean="0"/>
              <a:t>la’mishle</a:t>
            </a:r>
            <a:r>
              <a:rPr lang="en-ZA" sz="2400" i="1" dirty="0" smtClean="0"/>
              <a:t>” </a:t>
            </a:r>
            <a:r>
              <a:rPr lang="en-ZA" sz="2400" dirty="0" smtClean="0"/>
              <a:t>or </a:t>
            </a:r>
            <a:r>
              <a:rPr lang="en-ZA" sz="2400" i="1" dirty="0" smtClean="0"/>
              <a:t>“for a proverb” or “parable”; </a:t>
            </a:r>
            <a:r>
              <a:rPr lang="en-ZA" sz="2400" dirty="0" smtClean="0"/>
              <a:t>which is a story for us to pay attention to. 400 also equals </a:t>
            </a:r>
            <a:r>
              <a:rPr lang="en-ZA" sz="2400" i="1" dirty="0" smtClean="0"/>
              <a:t>“</a:t>
            </a:r>
            <a:r>
              <a:rPr lang="en-ZA" sz="2400" i="1" dirty="0" err="1" smtClean="0"/>
              <a:t>mishna’i</a:t>
            </a:r>
            <a:r>
              <a:rPr lang="en-ZA" sz="2400" i="1" dirty="0" smtClean="0"/>
              <a:t>”</a:t>
            </a:r>
            <a:r>
              <a:rPr lang="en-ZA" sz="2400" dirty="0" smtClean="0"/>
              <a:t> or </a:t>
            </a:r>
            <a:r>
              <a:rPr lang="en-ZA" sz="2400" i="1" dirty="0" smtClean="0"/>
              <a:t>“for both” </a:t>
            </a:r>
            <a:r>
              <a:rPr lang="en-ZA" sz="2400" dirty="0" smtClean="0"/>
              <a:t>and </a:t>
            </a:r>
            <a:r>
              <a:rPr lang="en-ZA" sz="2400" i="1" dirty="0" smtClean="0"/>
              <a:t>“</a:t>
            </a:r>
            <a:r>
              <a:rPr lang="en-ZA" sz="2400" i="1" dirty="0" err="1" smtClean="0"/>
              <a:t>la’shalom</a:t>
            </a:r>
            <a:r>
              <a:rPr lang="en-ZA" sz="2400" i="1" dirty="0" smtClean="0"/>
              <a:t>” </a:t>
            </a:r>
            <a:r>
              <a:rPr lang="en-ZA" sz="2400" dirty="0" smtClean="0"/>
              <a:t>or </a:t>
            </a:r>
            <a:r>
              <a:rPr lang="en-ZA" sz="2400" i="1" dirty="0" smtClean="0"/>
              <a:t>“for peace”. </a:t>
            </a:r>
            <a:r>
              <a:rPr lang="he-IL" sz="2400" dirty="0" smtClean="0"/>
              <a:t>יהוה</a:t>
            </a:r>
            <a:r>
              <a:rPr lang="en-ZA" sz="2400" dirty="0" smtClean="0"/>
              <a:t> </a:t>
            </a:r>
            <a:r>
              <a:rPr lang="en-ZA" sz="2400" dirty="0" smtClean="0"/>
              <a:t> orchestrated this event in Jacob’s life as a parable, a story for us to understand and heed. Also, </a:t>
            </a:r>
            <a:r>
              <a:rPr lang="en-ZA" sz="2400" i="1" dirty="0" smtClean="0"/>
              <a:t>“it’s for both” </a:t>
            </a:r>
            <a:r>
              <a:rPr lang="en-ZA" sz="2400" dirty="0" smtClean="0"/>
              <a:t>houses and it’s </a:t>
            </a:r>
            <a:r>
              <a:rPr lang="en-ZA" sz="2400" i="1" dirty="0" smtClean="0"/>
              <a:t>“for peace”. </a:t>
            </a:r>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12</a:t>
            </a:fld>
            <a:endParaRPr lang="en-ZA"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FEAR AND TORMENT</a:t>
            </a:r>
            <a:endParaRPr lang="en-ZA" dirty="0"/>
          </a:p>
        </p:txBody>
      </p:sp>
      <p:sp>
        <p:nvSpPr>
          <p:cNvPr id="3" name="Content Placeholder 2"/>
          <p:cNvSpPr>
            <a:spLocks noGrp="1"/>
          </p:cNvSpPr>
          <p:nvPr>
            <p:ph idx="1"/>
          </p:nvPr>
        </p:nvSpPr>
        <p:spPr/>
        <p:txBody>
          <a:bodyPr>
            <a:normAutofit fontScale="92500"/>
          </a:bodyPr>
          <a:lstStyle/>
          <a:p>
            <a:pPr>
              <a:lnSpc>
                <a:spcPts val="2300"/>
              </a:lnSpc>
            </a:pPr>
            <a:r>
              <a:rPr lang="en-ZA" sz="2400" dirty="0" smtClean="0"/>
              <a:t>Fear is rooted in </a:t>
            </a:r>
            <a:r>
              <a:rPr lang="en-ZA" sz="2400" dirty="0" err="1" smtClean="0"/>
              <a:t>unforgiveness</a:t>
            </a:r>
            <a:r>
              <a:rPr lang="en-ZA" sz="2400" dirty="0" smtClean="0"/>
              <a:t>, bitterness and resentment. Jacob had not surrounded his life and all that he had to </a:t>
            </a:r>
            <a:r>
              <a:rPr lang="he-IL" sz="2400" dirty="0" smtClean="0"/>
              <a:t>יהוה</a:t>
            </a:r>
            <a:r>
              <a:rPr lang="en-ZA" sz="2400" dirty="0" smtClean="0"/>
              <a:t> </a:t>
            </a:r>
            <a:r>
              <a:rPr lang="en-ZA" sz="2400" dirty="0" smtClean="0"/>
              <a:t>yet. This report about his brother caused Jacob great fear and torment. Taking matters into his own hands, Jacob divided his people and animals with him into two groups, saying, “If Esau comes and attacks one group, the group that is left may escape.” Only after doing this did Jacob seek </a:t>
            </a:r>
            <a:r>
              <a:rPr lang="he-IL" sz="2400" dirty="0" smtClean="0"/>
              <a:t>יהוה</a:t>
            </a:r>
            <a:r>
              <a:rPr lang="en-ZA" sz="2400" dirty="0" smtClean="0"/>
              <a:t>.</a:t>
            </a:r>
            <a:r>
              <a:rPr lang="en-ZA" sz="2400" dirty="0" smtClean="0"/>
              <a:t> </a:t>
            </a:r>
            <a:endParaRPr lang="en-ZA" sz="2400" dirty="0" smtClean="0"/>
          </a:p>
          <a:p>
            <a:pPr algn="ctr">
              <a:lnSpc>
                <a:spcPts val="2300"/>
              </a:lnSpc>
            </a:pPr>
            <a:r>
              <a:rPr lang="en-ZA" sz="2400" i="1" dirty="0" smtClean="0">
                <a:solidFill>
                  <a:srgbClr val="004821"/>
                </a:solidFill>
              </a:rPr>
              <a:t>And </a:t>
            </a:r>
            <a:r>
              <a:rPr lang="en-ZA" sz="2400" i="1" dirty="0" err="1" smtClean="0">
                <a:solidFill>
                  <a:srgbClr val="004821"/>
                </a:solidFill>
              </a:rPr>
              <a:t>Yaʽaqob</a:t>
            </a:r>
            <a:r>
              <a:rPr lang="en-ZA" sz="2400" i="1" dirty="0" smtClean="0">
                <a:solidFill>
                  <a:srgbClr val="004821"/>
                </a:solidFill>
              </a:rPr>
              <a:t>̱ said, “O Elohim of my father </a:t>
            </a:r>
            <a:r>
              <a:rPr lang="en-ZA" sz="2400" i="1" dirty="0" err="1" smtClean="0">
                <a:solidFill>
                  <a:srgbClr val="004821"/>
                </a:solidFill>
              </a:rPr>
              <a:t>Aḇraham</a:t>
            </a:r>
            <a:r>
              <a:rPr lang="en-ZA" sz="2400" i="1" dirty="0" smtClean="0">
                <a:solidFill>
                  <a:srgbClr val="004821"/>
                </a:solidFill>
              </a:rPr>
              <a:t> and Elohim of my father </a:t>
            </a:r>
            <a:r>
              <a:rPr lang="en-ZA" sz="2400" i="1" dirty="0" err="1" smtClean="0">
                <a:solidFill>
                  <a:srgbClr val="004821"/>
                </a:solidFill>
              </a:rPr>
              <a:t>Yitsḥaq</a:t>
            </a:r>
            <a:r>
              <a:rPr lang="en-ZA" sz="2400" i="1" dirty="0" smtClean="0">
                <a:solidFill>
                  <a:srgbClr val="004821"/>
                </a:solidFill>
              </a:rPr>
              <a:t>, </a:t>
            </a:r>
            <a:r>
              <a:rPr lang="he-IL" sz="2400" i="1" dirty="0" smtClean="0">
                <a:solidFill>
                  <a:srgbClr val="004821"/>
                </a:solidFill>
              </a:rPr>
              <a:t>יהוה</a:t>
            </a:r>
            <a:r>
              <a:rPr lang="en-ZA" sz="2400" i="1" dirty="0" smtClean="0">
                <a:solidFill>
                  <a:srgbClr val="004821"/>
                </a:solidFill>
              </a:rPr>
              <a:t> who said to me, ‘Return to your land and to your relatives, and I do good to you,’ “I do not deserve the least of all the kind acts and all the truth which You have shown Your servant, for I passed over this </a:t>
            </a:r>
            <a:r>
              <a:rPr lang="en-ZA" sz="2400" i="1" dirty="0" err="1" smtClean="0">
                <a:solidFill>
                  <a:srgbClr val="004821"/>
                </a:solidFill>
              </a:rPr>
              <a:t>Yardĕn</a:t>
            </a:r>
            <a:r>
              <a:rPr lang="en-ZA" sz="2400" i="1" dirty="0" smtClean="0">
                <a:solidFill>
                  <a:srgbClr val="004821"/>
                </a:solidFill>
              </a:rPr>
              <a:t> with my staff, and now I have become two groups. “Deliver me, I pray, from the hand of my brother, from the hand of </a:t>
            </a:r>
            <a:r>
              <a:rPr lang="en-ZA" sz="2400" i="1" dirty="0" err="1" smtClean="0">
                <a:solidFill>
                  <a:srgbClr val="004821"/>
                </a:solidFill>
              </a:rPr>
              <a:t>Ěsaw</a:t>
            </a:r>
            <a:r>
              <a:rPr lang="en-ZA" sz="2400" i="1" dirty="0" smtClean="0">
                <a:solidFill>
                  <a:srgbClr val="004821"/>
                </a:solidFill>
              </a:rPr>
              <a:t>, for I fear him, lest he come and shall smite me and the mother with the children. “For You said, ‘I shall certainly do good to you, and shall make your seed as the sand of the sea, which are too numerous to count.’ ” </a:t>
            </a:r>
            <a:r>
              <a:rPr lang="en-US" sz="2400" b="1" i="1" dirty="0" smtClean="0">
                <a:solidFill>
                  <a:srgbClr val="004821"/>
                </a:solidFill>
              </a:rPr>
              <a:t>(Genesis 32:9-12)</a:t>
            </a:r>
            <a:endParaRPr lang="en-US" dirty="0" smtClean="0"/>
          </a:p>
          <a:p>
            <a:pPr>
              <a:lnSpc>
                <a:spcPts val="2300"/>
              </a:lnSpc>
            </a:pPr>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STRATEGY</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he spent the night there, and took what came to his hand as a present for </a:t>
            </a:r>
            <a:r>
              <a:rPr lang="en-ZA" i="1" dirty="0" err="1" smtClean="0">
                <a:solidFill>
                  <a:srgbClr val="004821"/>
                </a:solidFill>
              </a:rPr>
              <a:t>Ěsaw</a:t>
            </a:r>
            <a:r>
              <a:rPr lang="en-ZA" i="1" dirty="0" smtClean="0">
                <a:solidFill>
                  <a:srgbClr val="004821"/>
                </a:solidFill>
              </a:rPr>
              <a:t> his brother – two hundred female goats and twenty male goats, two hundred ewes and twenty rams, thirty milk camels with their colts, forty cows and ten bulls, twenty female donkeys and ten foals. And he gave into the hand of his servants, every drove by itself, and said to his servants, “Pass over before me, and put some distance between drove and drove.” And he commanded the first one, saying, “When </a:t>
            </a:r>
            <a:r>
              <a:rPr lang="en-ZA" i="1" dirty="0" err="1" smtClean="0">
                <a:solidFill>
                  <a:srgbClr val="004821"/>
                </a:solidFill>
              </a:rPr>
              <a:t>Ěsaw</a:t>
            </a:r>
            <a:r>
              <a:rPr lang="en-ZA" i="1" dirty="0" smtClean="0">
                <a:solidFill>
                  <a:srgbClr val="004821"/>
                </a:solidFill>
              </a:rPr>
              <a:t> my brother meets you and asks you, saying, ‘To whom do you belong, and where are you going? And whose are these in front of you?’ then you shall say, ‘They are your servant </a:t>
            </a:r>
            <a:r>
              <a:rPr lang="en-ZA" i="1" dirty="0" err="1" smtClean="0">
                <a:solidFill>
                  <a:srgbClr val="004821"/>
                </a:solidFill>
              </a:rPr>
              <a:t>Yaʽaqoḇ’s</a:t>
            </a:r>
            <a:r>
              <a:rPr lang="en-ZA" i="1" dirty="0" smtClean="0">
                <a:solidFill>
                  <a:srgbClr val="004821"/>
                </a:solidFill>
              </a:rPr>
              <a:t>. It is a present sent to my master </a:t>
            </a:r>
            <a:r>
              <a:rPr lang="en-ZA" i="1" dirty="0" err="1" smtClean="0">
                <a:solidFill>
                  <a:srgbClr val="004821"/>
                </a:solidFill>
              </a:rPr>
              <a:t>Ěsaw</a:t>
            </a:r>
            <a:r>
              <a:rPr lang="en-ZA" i="1" dirty="0" smtClean="0">
                <a:solidFill>
                  <a:srgbClr val="004821"/>
                </a:solidFill>
              </a:rPr>
              <a:t>. And see, he also is behind us.’ ” So he commanded the second, and the third, and all who followed the droves, saying, “Speak to </a:t>
            </a:r>
            <a:r>
              <a:rPr lang="en-ZA" i="1" dirty="0" err="1" smtClean="0">
                <a:solidFill>
                  <a:srgbClr val="004821"/>
                </a:solidFill>
              </a:rPr>
              <a:t>Ěsaw</a:t>
            </a:r>
            <a:r>
              <a:rPr lang="en-ZA" i="1" dirty="0" smtClean="0">
                <a:solidFill>
                  <a:srgbClr val="004821"/>
                </a:solidFill>
              </a:rPr>
              <a:t> this same word when you find him, and you shall say, ‘Also look, your servant </a:t>
            </a:r>
            <a:r>
              <a:rPr lang="en-ZA" i="1" dirty="0" err="1" smtClean="0">
                <a:solidFill>
                  <a:srgbClr val="004821"/>
                </a:solidFill>
              </a:rPr>
              <a:t>Yaʽaqob</a:t>
            </a:r>
            <a:r>
              <a:rPr lang="en-ZA" i="1" dirty="0" smtClean="0">
                <a:solidFill>
                  <a:srgbClr val="004821"/>
                </a:solidFill>
              </a:rPr>
              <a:t>̱ is behind us.’ ” For he said, “Let me appease him with the present that goes before me, and after that see his face. He might accept me.” </a:t>
            </a:r>
            <a:r>
              <a:rPr lang="en-ZA" b="1" i="1" dirty="0" smtClean="0">
                <a:solidFill>
                  <a:srgbClr val="004821"/>
                </a:solidFill>
              </a:rPr>
              <a:t>(Genesis 32:13-20)</a:t>
            </a:r>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GIFTS</a:t>
            </a:r>
            <a:endParaRPr lang="en-ZA" dirty="0"/>
          </a:p>
        </p:txBody>
      </p:sp>
      <p:sp>
        <p:nvSpPr>
          <p:cNvPr id="3" name="Content Placeholder 2"/>
          <p:cNvSpPr>
            <a:spLocks noGrp="1"/>
          </p:cNvSpPr>
          <p:nvPr>
            <p:ph idx="1"/>
          </p:nvPr>
        </p:nvSpPr>
        <p:spPr/>
        <p:txBody>
          <a:bodyPr>
            <a:normAutofit/>
          </a:bodyPr>
          <a:lstStyle/>
          <a:p>
            <a:pPr algn="just">
              <a:lnSpc>
                <a:spcPts val="2300"/>
              </a:lnSpc>
            </a:pPr>
            <a:r>
              <a:rPr lang="en-ZA" dirty="0" smtClean="0"/>
              <a:t>Jacob</a:t>
            </a:r>
            <a:r>
              <a:rPr lang="en-ZA" dirty="0" smtClean="0"/>
              <a:t>, in dealing with the evil material manifestation of this world, speaks to the materialism in Esau by offering him a very large gift,  bribe. </a:t>
            </a:r>
          </a:p>
          <a:p>
            <a:pPr>
              <a:lnSpc>
                <a:spcPts val="2300"/>
              </a:lnSpc>
            </a:pPr>
            <a:r>
              <a:rPr lang="en-ZA" dirty="0" smtClean="0"/>
              <a:t>The first gift that </a:t>
            </a:r>
            <a:r>
              <a:rPr lang="en-ZA" dirty="0" smtClean="0"/>
              <a:t>Jacob </a:t>
            </a:r>
            <a:r>
              <a:rPr lang="en-ZA" dirty="0" smtClean="0"/>
              <a:t>sends out in a drove (herd or group) is 200 female goats and 20 males. </a:t>
            </a:r>
          </a:p>
          <a:p>
            <a:pPr marL="273050" indent="-273050" algn="just">
              <a:lnSpc>
                <a:spcPts val="2300"/>
              </a:lnSpc>
              <a:buFont typeface="Arial" pitchFamily="34" charset="0"/>
              <a:buChar char="•"/>
            </a:pPr>
            <a:r>
              <a:rPr lang="en-ZA" dirty="0" smtClean="0"/>
              <a:t>200 is the numeric value of the letter “</a:t>
            </a:r>
            <a:r>
              <a:rPr lang="en-ZA" i="1" dirty="0" err="1" smtClean="0"/>
              <a:t>reish</a:t>
            </a:r>
            <a:r>
              <a:rPr lang="en-ZA" dirty="0" smtClean="0"/>
              <a:t>” which is the </a:t>
            </a:r>
            <a:r>
              <a:rPr lang="en-ZA" i="1" dirty="0" smtClean="0"/>
              <a:t>“beginning</a:t>
            </a:r>
            <a:r>
              <a:rPr lang="en-ZA" dirty="0" smtClean="0"/>
              <a:t>” and 20 is numeric value of “</a:t>
            </a:r>
            <a:r>
              <a:rPr lang="en-ZA" i="1" dirty="0" err="1" smtClean="0"/>
              <a:t>kaf</a:t>
            </a:r>
            <a:r>
              <a:rPr lang="en-ZA" i="1" dirty="0" smtClean="0"/>
              <a:t>”</a:t>
            </a:r>
            <a:r>
              <a:rPr lang="en-ZA" dirty="0" smtClean="0"/>
              <a:t> which is “</a:t>
            </a:r>
            <a:r>
              <a:rPr lang="en-ZA" i="1" dirty="0" smtClean="0"/>
              <a:t>palm of the hand” or “covering”</a:t>
            </a:r>
            <a:r>
              <a:rPr lang="en-ZA" dirty="0" smtClean="0"/>
              <a:t>. </a:t>
            </a:r>
          </a:p>
          <a:p>
            <a:pPr>
              <a:lnSpc>
                <a:spcPts val="2300"/>
              </a:lnSpc>
            </a:pPr>
            <a:r>
              <a:rPr lang="en-ZA" dirty="0" smtClean="0"/>
              <a:t>Jacob </a:t>
            </a:r>
            <a:r>
              <a:rPr lang="en-ZA" dirty="0" smtClean="0"/>
              <a:t>to convey to Esau that </a:t>
            </a:r>
            <a:r>
              <a:rPr lang="en-ZA" dirty="0" smtClean="0">
                <a:solidFill>
                  <a:srgbClr val="C00000"/>
                </a:solidFill>
              </a:rPr>
              <a:t>this is only the first gift for covering his offense. </a:t>
            </a:r>
          </a:p>
          <a:p>
            <a:pPr marL="273050" indent="-273050" algn="just">
              <a:lnSpc>
                <a:spcPts val="2300"/>
              </a:lnSpc>
            </a:pPr>
            <a:r>
              <a:rPr lang="en-ZA" dirty="0" smtClean="0"/>
              <a:t>He repeats these numbers again with ewes and rams. </a:t>
            </a:r>
          </a:p>
          <a:p>
            <a:pPr marL="273050" indent="-273050" algn="just">
              <a:lnSpc>
                <a:spcPts val="2300"/>
              </a:lnSpc>
              <a:buFont typeface="Arial" pitchFamily="34" charset="0"/>
              <a:buChar char="•"/>
            </a:pPr>
            <a:r>
              <a:rPr lang="en-ZA" dirty="0" smtClean="0"/>
              <a:t>200 is also the numeric value of the word “</a:t>
            </a:r>
            <a:r>
              <a:rPr lang="en-ZA" i="1" dirty="0" err="1" smtClean="0"/>
              <a:t>va</a:t>
            </a:r>
            <a:r>
              <a:rPr lang="en-ZA" i="1" dirty="0" smtClean="0"/>
              <a:t>‟ </a:t>
            </a:r>
            <a:r>
              <a:rPr lang="en-ZA" i="1" dirty="0" err="1" smtClean="0"/>
              <a:t>tzadik</a:t>
            </a:r>
            <a:r>
              <a:rPr lang="en-ZA" dirty="0" smtClean="0"/>
              <a:t>” which means “</a:t>
            </a:r>
            <a:r>
              <a:rPr lang="en-ZA" i="1" dirty="0" smtClean="0"/>
              <a:t>and is righteous” or “just</a:t>
            </a:r>
            <a:r>
              <a:rPr lang="en-ZA" dirty="0" smtClean="0"/>
              <a:t>”. 20 is also the numeric value of the word “</a:t>
            </a:r>
            <a:r>
              <a:rPr lang="en-ZA" i="1" dirty="0" err="1" smtClean="0"/>
              <a:t>haya</a:t>
            </a:r>
            <a:r>
              <a:rPr lang="en-ZA" i="1" dirty="0" smtClean="0"/>
              <a:t>”</a:t>
            </a:r>
            <a:r>
              <a:rPr lang="en-ZA" dirty="0" smtClean="0"/>
              <a:t> which means “</a:t>
            </a:r>
            <a:r>
              <a:rPr lang="en-ZA" i="1" dirty="0" smtClean="0"/>
              <a:t>has become”. </a:t>
            </a:r>
          </a:p>
          <a:p>
            <a:pPr>
              <a:lnSpc>
                <a:spcPts val="2300"/>
              </a:lnSpc>
            </a:pPr>
            <a:r>
              <a:rPr lang="en-ZA" dirty="0" smtClean="0"/>
              <a:t>In this second gift we see </a:t>
            </a:r>
            <a:r>
              <a:rPr lang="en-ZA" dirty="0" smtClean="0"/>
              <a:t>Jacob </a:t>
            </a:r>
            <a:r>
              <a:rPr lang="en-ZA" dirty="0" smtClean="0"/>
              <a:t>also saying that </a:t>
            </a:r>
            <a:r>
              <a:rPr lang="en-ZA" dirty="0" smtClean="0">
                <a:solidFill>
                  <a:srgbClr val="C00000"/>
                </a:solidFill>
              </a:rPr>
              <a:t>“</a:t>
            </a:r>
            <a:r>
              <a:rPr lang="en-ZA" i="1" dirty="0" smtClean="0">
                <a:solidFill>
                  <a:srgbClr val="C00000"/>
                </a:solidFill>
              </a:rPr>
              <a:t>he has become righteous”. </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GIFTS </a:t>
            </a:r>
            <a:r>
              <a:rPr lang="en-ZA" sz="2400" dirty="0" smtClean="0"/>
              <a:t>CON’T</a:t>
            </a:r>
            <a:endParaRPr lang="en-ZA" sz="2400" dirty="0"/>
          </a:p>
        </p:txBody>
      </p:sp>
      <p:sp>
        <p:nvSpPr>
          <p:cNvPr id="3" name="Content Placeholder 2"/>
          <p:cNvSpPr>
            <a:spLocks noGrp="1"/>
          </p:cNvSpPr>
          <p:nvPr>
            <p:ph idx="1"/>
          </p:nvPr>
        </p:nvSpPr>
        <p:spPr/>
        <p:txBody>
          <a:bodyPr>
            <a:noAutofit/>
          </a:bodyPr>
          <a:lstStyle/>
          <a:p>
            <a:pPr algn="just">
              <a:lnSpc>
                <a:spcPts val="2100"/>
              </a:lnSpc>
            </a:pPr>
            <a:r>
              <a:rPr lang="en-ZA" dirty="0" smtClean="0"/>
              <a:t>30 milk camels with their colts (30, as one each, is typical). </a:t>
            </a:r>
          </a:p>
          <a:p>
            <a:pPr marL="273050" indent="-273050" algn="just">
              <a:lnSpc>
                <a:spcPts val="2100"/>
              </a:lnSpc>
              <a:buFont typeface="Arial" pitchFamily="34" charset="0"/>
              <a:buChar char="•"/>
            </a:pPr>
            <a:r>
              <a:rPr lang="en-ZA" dirty="0" smtClean="0"/>
              <a:t>30 is the numeric value of the letter “</a:t>
            </a:r>
            <a:r>
              <a:rPr lang="en-ZA" i="1" dirty="0" smtClean="0"/>
              <a:t>lamed” </a:t>
            </a:r>
            <a:r>
              <a:rPr lang="en-ZA" dirty="0" smtClean="0"/>
              <a:t>or the “</a:t>
            </a:r>
            <a:r>
              <a:rPr lang="en-ZA" i="1" dirty="0" err="1" smtClean="0"/>
              <a:t>shepherd‟s</a:t>
            </a:r>
            <a:r>
              <a:rPr lang="en-ZA" i="1" dirty="0" smtClean="0"/>
              <a:t> staff” </a:t>
            </a:r>
            <a:r>
              <a:rPr lang="en-ZA" dirty="0" smtClean="0"/>
              <a:t>which signifies “</a:t>
            </a:r>
            <a:r>
              <a:rPr lang="en-ZA" i="1" dirty="0" smtClean="0"/>
              <a:t>learning</a:t>
            </a:r>
            <a:r>
              <a:rPr lang="en-ZA" dirty="0" smtClean="0"/>
              <a:t>”. 30 also equals the words “</a:t>
            </a:r>
            <a:r>
              <a:rPr lang="en-ZA" i="1" dirty="0" err="1" smtClean="0"/>
              <a:t>b‟chai</a:t>
            </a:r>
            <a:r>
              <a:rPr lang="en-ZA" i="1" dirty="0" smtClean="0"/>
              <a:t>” or “in life</a:t>
            </a:r>
            <a:r>
              <a:rPr lang="en-ZA" dirty="0" smtClean="0"/>
              <a:t>” and </a:t>
            </a:r>
            <a:r>
              <a:rPr lang="en-ZA" i="1" dirty="0" smtClean="0"/>
              <a:t>“</a:t>
            </a:r>
            <a:r>
              <a:rPr lang="en-ZA" i="1" dirty="0" err="1" smtClean="0"/>
              <a:t>va‟cheetah</a:t>
            </a:r>
            <a:r>
              <a:rPr lang="en-ZA" i="1" dirty="0" smtClean="0"/>
              <a:t>” or “and is purified”. </a:t>
            </a:r>
          </a:p>
          <a:p>
            <a:pPr algn="just">
              <a:lnSpc>
                <a:spcPts val="2100"/>
              </a:lnSpc>
            </a:pPr>
            <a:r>
              <a:rPr lang="en-ZA" dirty="0" smtClean="0"/>
              <a:t>Here, he has not separated the nursing from their mothers. We see two 30’s, saying that he’s </a:t>
            </a:r>
            <a:r>
              <a:rPr lang="en-ZA" dirty="0" smtClean="0">
                <a:solidFill>
                  <a:srgbClr val="C00000"/>
                </a:solidFill>
              </a:rPr>
              <a:t>“</a:t>
            </a:r>
            <a:r>
              <a:rPr lang="en-ZA" i="1" dirty="0" smtClean="0">
                <a:solidFill>
                  <a:srgbClr val="C00000"/>
                </a:solidFill>
              </a:rPr>
              <a:t>learned the lessons of life”</a:t>
            </a:r>
            <a:r>
              <a:rPr lang="en-ZA" dirty="0" smtClean="0">
                <a:solidFill>
                  <a:srgbClr val="C00000"/>
                </a:solidFill>
              </a:rPr>
              <a:t> </a:t>
            </a:r>
            <a:r>
              <a:rPr lang="en-ZA" dirty="0" smtClean="0"/>
              <a:t>and his intentions are pure. </a:t>
            </a:r>
          </a:p>
          <a:p>
            <a:pPr algn="just">
              <a:lnSpc>
                <a:spcPts val="2100"/>
              </a:lnSpc>
            </a:pPr>
            <a:r>
              <a:rPr lang="en-ZA" dirty="0" smtClean="0"/>
              <a:t>He follows this gift with another of 40 cows and 10 bulls. </a:t>
            </a:r>
          </a:p>
          <a:p>
            <a:pPr marL="273050" indent="-273050" algn="just">
              <a:lnSpc>
                <a:spcPts val="2100"/>
              </a:lnSpc>
              <a:buFont typeface="Arial" pitchFamily="34" charset="0"/>
              <a:buChar char="•"/>
            </a:pPr>
            <a:r>
              <a:rPr lang="en-ZA" dirty="0" smtClean="0"/>
              <a:t>40 is the number of “</a:t>
            </a:r>
            <a:r>
              <a:rPr lang="en-ZA" i="1" dirty="0" smtClean="0"/>
              <a:t>learning” or “testing</a:t>
            </a:r>
            <a:r>
              <a:rPr lang="en-ZA" dirty="0" smtClean="0"/>
              <a:t>” and 10 is the number of the </a:t>
            </a:r>
            <a:r>
              <a:rPr lang="en-ZA" i="1" dirty="0" smtClean="0"/>
              <a:t>“fullness of something</a:t>
            </a:r>
            <a:r>
              <a:rPr lang="en-ZA" dirty="0" smtClean="0"/>
              <a:t>”, as in the </a:t>
            </a:r>
            <a:r>
              <a:rPr lang="en-ZA" i="1" dirty="0" smtClean="0"/>
              <a:t>“fullness of time</a:t>
            </a:r>
            <a:r>
              <a:rPr lang="en-ZA" dirty="0" smtClean="0"/>
              <a:t>”.</a:t>
            </a:r>
            <a:r>
              <a:rPr lang="en-ZA" i="1" dirty="0" smtClean="0"/>
              <a:t> </a:t>
            </a:r>
            <a:r>
              <a:rPr lang="en-ZA" dirty="0" smtClean="0"/>
              <a:t>40 is also the numeric value of the letter </a:t>
            </a:r>
            <a:r>
              <a:rPr lang="en-ZA" i="1" dirty="0" smtClean="0"/>
              <a:t>“</a:t>
            </a:r>
            <a:r>
              <a:rPr lang="en-ZA" i="1" dirty="0" err="1" smtClean="0"/>
              <a:t>mem</a:t>
            </a:r>
            <a:r>
              <a:rPr lang="en-ZA" dirty="0" smtClean="0"/>
              <a:t>” which is “</a:t>
            </a:r>
            <a:r>
              <a:rPr lang="en-ZA" i="1" dirty="0" smtClean="0"/>
              <a:t>water”</a:t>
            </a:r>
            <a:r>
              <a:rPr lang="en-ZA" dirty="0" smtClean="0"/>
              <a:t> or “</a:t>
            </a:r>
            <a:r>
              <a:rPr lang="en-ZA" i="1" dirty="0" smtClean="0"/>
              <a:t>washing</a:t>
            </a:r>
            <a:r>
              <a:rPr lang="en-ZA" dirty="0" smtClean="0"/>
              <a:t>” and 10 is the numeric value of the letter “</a:t>
            </a:r>
            <a:r>
              <a:rPr lang="en-ZA" i="1" dirty="0" err="1" smtClean="0"/>
              <a:t>yud</a:t>
            </a:r>
            <a:r>
              <a:rPr lang="en-ZA" i="1" dirty="0" smtClean="0"/>
              <a:t>” </a:t>
            </a:r>
            <a:r>
              <a:rPr lang="en-ZA" dirty="0" smtClean="0"/>
              <a:t>or “</a:t>
            </a:r>
            <a:r>
              <a:rPr lang="en-ZA" i="1" dirty="0" smtClean="0"/>
              <a:t>the hand”; </a:t>
            </a:r>
            <a:r>
              <a:rPr lang="en-ZA" dirty="0" smtClean="0"/>
              <a:t>perhaps to say that </a:t>
            </a:r>
            <a:r>
              <a:rPr lang="en-ZA" dirty="0" smtClean="0">
                <a:solidFill>
                  <a:srgbClr val="C00000"/>
                </a:solidFill>
              </a:rPr>
              <a:t>“</a:t>
            </a:r>
            <a:r>
              <a:rPr lang="en-ZA" i="1" dirty="0" smtClean="0">
                <a:solidFill>
                  <a:srgbClr val="C00000"/>
                </a:solidFill>
              </a:rPr>
              <a:t>his hands are now clean</a:t>
            </a:r>
            <a:r>
              <a:rPr lang="en-ZA" dirty="0" smtClean="0">
                <a:solidFill>
                  <a:srgbClr val="C00000"/>
                </a:solidFill>
              </a:rPr>
              <a:t>”</a:t>
            </a:r>
            <a:r>
              <a:rPr lang="en-ZA" dirty="0" smtClean="0"/>
              <a:t>. 40 is also the numeric value of “</a:t>
            </a:r>
            <a:r>
              <a:rPr lang="en-ZA" i="1" dirty="0" err="1" smtClean="0"/>
              <a:t>b‟levo</a:t>
            </a:r>
            <a:r>
              <a:rPr lang="en-ZA" i="1" dirty="0" smtClean="0"/>
              <a:t>”</a:t>
            </a:r>
            <a:r>
              <a:rPr lang="en-ZA" dirty="0" smtClean="0"/>
              <a:t> or “</a:t>
            </a:r>
            <a:r>
              <a:rPr lang="en-ZA" i="1" dirty="0" smtClean="0"/>
              <a:t>from the heart” </a:t>
            </a:r>
            <a:r>
              <a:rPr lang="en-ZA" dirty="0" smtClean="0"/>
              <a:t>and 10 equals </a:t>
            </a:r>
            <a:r>
              <a:rPr lang="en-ZA" i="1" dirty="0" smtClean="0"/>
              <a:t>“</a:t>
            </a:r>
            <a:r>
              <a:rPr lang="en-ZA" i="1" dirty="0" err="1" smtClean="0"/>
              <a:t>va‟avo</a:t>
            </a:r>
            <a:r>
              <a:rPr lang="en-ZA" i="1" dirty="0" smtClean="0"/>
              <a:t>” or “I come</a:t>
            </a:r>
            <a:r>
              <a:rPr lang="en-ZA" dirty="0" smtClean="0"/>
              <a:t>”. </a:t>
            </a:r>
          </a:p>
          <a:p>
            <a:pPr algn="just">
              <a:lnSpc>
                <a:spcPts val="2100"/>
              </a:lnSpc>
            </a:pPr>
            <a:r>
              <a:rPr lang="en-ZA" dirty="0" smtClean="0"/>
              <a:t>Together, we see the theme of </a:t>
            </a:r>
            <a:r>
              <a:rPr lang="en-ZA" i="1" dirty="0" smtClean="0">
                <a:solidFill>
                  <a:srgbClr val="C00000"/>
                </a:solidFill>
              </a:rPr>
              <a:t>“completing the time of learning and testing</a:t>
            </a:r>
            <a:r>
              <a:rPr lang="en-ZA" dirty="0" smtClean="0">
                <a:solidFill>
                  <a:srgbClr val="C00000"/>
                </a:solidFill>
              </a:rPr>
              <a:t>” and “</a:t>
            </a:r>
            <a:r>
              <a:rPr lang="en-ZA" i="1" dirty="0" smtClean="0">
                <a:solidFill>
                  <a:srgbClr val="C00000"/>
                </a:solidFill>
              </a:rPr>
              <a:t>from the heart I come</a:t>
            </a:r>
            <a:r>
              <a:rPr lang="en-ZA" dirty="0" smtClean="0">
                <a:solidFill>
                  <a:srgbClr val="C00000"/>
                </a:solidFill>
              </a:rPr>
              <a:t>”.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GIFTS CON’T</a:t>
            </a:r>
            <a:endParaRPr lang="en-ZA" dirty="0"/>
          </a:p>
        </p:txBody>
      </p:sp>
      <p:sp>
        <p:nvSpPr>
          <p:cNvPr id="3" name="Content Placeholder 2"/>
          <p:cNvSpPr>
            <a:spLocks noGrp="1"/>
          </p:cNvSpPr>
          <p:nvPr>
            <p:ph idx="1"/>
          </p:nvPr>
        </p:nvSpPr>
        <p:spPr/>
        <p:txBody>
          <a:bodyPr>
            <a:normAutofit lnSpcReduction="10000"/>
          </a:bodyPr>
          <a:lstStyle/>
          <a:p>
            <a:r>
              <a:rPr lang="en-ZA" dirty="0" smtClean="0"/>
              <a:t>Jacob</a:t>
            </a:r>
            <a:r>
              <a:rPr lang="en-ZA" dirty="0" smtClean="0"/>
              <a:t> sends 20 female donkeys and 10 foals. </a:t>
            </a:r>
          </a:p>
          <a:p>
            <a:r>
              <a:rPr lang="en-ZA" dirty="0" smtClean="0"/>
              <a:t>20 represents the “palms” and 10 the “hands”. </a:t>
            </a:r>
          </a:p>
          <a:p>
            <a:r>
              <a:rPr lang="en-ZA" dirty="0" smtClean="0"/>
              <a:t>When you come showing the palms of your hands, what are you saying? I surrender. I submit to you</a:t>
            </a:r>
            <a:r>
              <a:rPr lang="en-ZA" dirty="0" smtClean="0"/>
              <a:t>. Jacob </a:t>
            </a:r>
            <a:r>
              <a:rPr lang="en-ZA" dirty="0" smtClean="0"/>
              <a:t>was coming not only in fear, but in true humility and showing respect to his elder brother. </a:t>
            </a:r>
          </a:p>
          <a:p>
            <a:r>
              <a:rPr lang="en-ZA" dirty="0" smtClean="0">
                <a:solidFill>
                  <a:srgbClr val="C00000"/>
                </a:solidFill>
              </a:rPr>
              <a:t>The groupings of each of these droves, were male and female or mother and child; the continuation of life. These animals would, reproduce and build wealth, they were truly the </a:t>
            </a:r>
            <a:r>
              <a:rPr lang="en-ZA" i="1" dirty="0" smtClean="0">
                <a:solidFill>
                  <a:srgbClr val="C00000"/>
                </a:solidFill>
              </a:rPr>
              <a:t>“gift that keeps on giving”</a:t>
            </a:r>
            <a:r>
              <a:rPr lang="en-ZA" dirty="0" smtClean="0">
                <a:solidFill>
                  <a:srgbClr val="C00000"/>
                </a:solidFill>
              </a:rPr>
              <a:t>. There were five droves, or divisions, of these animals. Five is the number of “</a:t>
            </a:r>
            <a:r>
              <a:rPr lang="en-ZA" i="1" dirty="0" err="1" smtClean="0">
                <a:solidFill>
                  <a:srgbClr val="C00000"/>
                </a:solidFill>
              </a:rPr>
              <a:t>chen</a:t>
            </a:r>
            <a:r>
              <a:rPr lang="en-ZA" i="1" dirty="0" smtClean="0">
                <a:solidFill>
                  <a:srgbClr val="C00000"/>
                </a:solidFill>
              </a:rPr>
              <a:t>”</a:t>
            </a:r>
            <a:r>
              <a:rPr lang="en-ZA" dirty="0" smtClean="0">
                <a:solidFill>
                  <a:srgbClr val="C00000"/>
                </a:solidFill>
              </a:rPr>
              <a:t>, which is Hebrew for </a:t>
            </a:r>
            <a:r>
              <a:rPr lang="en-ZA" i="1" dirty="0" smtClean="0">
                <a:solidFill>
                  <a:srgbClr val="C00000"/>
                </a:solidFill>
              </a:rPr>
              <a:t>“</a:t>
            </a:r>
            <a:r>
              <a:rPr lang="en-ZA" i="1" dirty="0" err="1" smtClean="0">
                <a:solidFill>
                  <a:srgbClr val="C00000"/>
                </a:solidFill>
              </a:rPr>
              <a:t>favor</a:t>
            </a:r>
            <a:r>
              <a:rPr lang="en-ZA" i="1" dirty="0" smtClean="0">
                <a:solidFill>
                  <a:srgbClr val="C00000"/>
                </a:solidFill>
              </a:rPr>
              <a:t>” or “grace”.</a:t>
            </a:r>
            <a:r>
              <a:rPr lang="en-ZA" dirty="0" smtClean="0">
                <a:solidFill>
                  <a:srgbClr val="C00000"/>
                </a:solidFill>
              </a:rPr>
              <a:t> It also represents the Torah in Hebrew thought is all about “</a:t>
            </a:r>
            <a:r>
              <a:rPr lang="en-ZA" i="1" dirty="0" err="1" smtClean="0">
                <a:solidFill>
                  <a:srgbClr val="C00000"/>
                </a:solidFill>
              </a:rPr>
              <a:t>favor</a:t>
            </a:r>
            <a:r>
              <a:rPr lang="en-ZA" i="1" dirty="0" smtClean="0">
                <a:solidFill>
                  <a:srgbClr val="C00000"/>
                </a:solidFill>
              </a:rPr>
              <a:t>”</a:t>
            </a:r>
            <a:r>
              <a:rPr lang="en-ZA" dirty="0" smtClean="0">
                <a:solidFill>
                  <a:srgbClr val="C00000"/>
                </a:solidFill>
              </a:rPr>
              <a:t> and “grace”. </a:t>
            </a:r>
          </a:p>
          <a:p>
            <a:r>
              <a:rPr lang="en-ZA" dirty="0" smtClean="0"/>
              <a:t>The fifth Book of Torah, Deuteronomy, is all about </a:t>
            </a:r>
            <a:r>
              <a:rPr lang="he-IL" dirty="0" smtClean="0"/>
              <a:t>יהוה</a:t>
            </a:r>
            <a:r>
              <a:rPr lang="en-ZA" dirty="0" smtClean="0"/>
              <a:t>’s </a:t>
            </a:r>
            <a:r>
              <a:rPr lang="en-ZA" i="1" dirty="0" smtClean="0"/>
              <a:t>“</a:t>
            </a:r>
            <a:r>
              <a:rPr lang="en-ZA" i="1" dirty="0" err="1" smtClean="0"/>
              <a:t>favor</a:t>
            </a:r>
            <a:r>
              <a:rPr lang="en-ZA" i="1" dirty="0" smtClean="0"/>
              <a:t>” </a:t>
            </a:r>
            <a:r>
              <a:rPr lang="en-ZA" dirty="0" smtClean="0"/>
              <a:t>and “grace” toward Israel, even in their failures, as it speaks of their turning away and exile and ultimately their </a:t>
            </a:r>
            <a:r>
              <a:rPr lang="en-ZA" dirty="0" err="1" smtClean="0"/>
              <a:t>teshuva</a:t>
            </a:r>
            <a:r>
              <a:rPr lang="en-ZA" dirty="0" smtClean="0"/>
              <a:t>, redemption and return to Elohim and to the Land of their inheritance. </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EMPTY OUT</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And he rose up that night and took his two wives, and his two female servants, and his eleven sons, and passed over the ford of </a:t>
            </a:r>
            <a:r>
              <a:rPr lang="en-ZA" sz="2400" i="1" dirty="0" err="1" smtClean="0">
                <a:solidFill>
                  <a:srgbClr val="004821"/>
                </a:solidFill>
              </a:rPr>
              <a:t>Yabboq</a:t>
            </a:r>
            <a:r>
              <a:rPr lang="en-ZA" sz="2400" i="1" dirty="0" smtClean="0">
                <a:solidFill>
                  <a:srgbClr val="004821"/>
                </a:solidFill>
              </a:rPr>
              <a:t>. And he took them and sent them over the stream, and sent over what he had. </a:t>
            </a:r>
            <a:r>
              <a:rPr lang="en-ZA" sz="2400" b="1" i="1" dirty="0" smtClean="0">
                <a:solidFill>
                  <a:srgbClr val="004821"/>
                </a:solidFill>
              </a:rPr>
              <a:t>(Genesis 32:22-23)</a:t>
            </a:r>
          </a:p>
          <a:p>
            <a:r>
              <a:rPr lang="en-ZA" sz="2400" dirty="0" smtClean="0"/>
              <a:t>He passed over the River </a:t>
            </a:r>
            <a:r>
              <a:rPr lang="en-ZA" sz="2400" i="1" dirty="0" smtClean="0"/>
              <a:t>“</a:t>
            </a:r>
            <a:r>
              <a:rPr lang="en-ZA" sz="2400" i="1" dirty="0" err="1" smtClean="0"/>
              <a:t>Yabboq</a:t>
            </a:r>
            <a:r>
              <a:rPr lang="en-ZA" sz="2400" i="1" dirty="0" smtClean="0"/>
              <a:t>” </a:t>
            </a:r>
            <a:r>
              <a:rPr lang="en-ZA" sz="2400" dirty="0" smtClean="0"/>
              <a:t>(</a:t>
            </a:r>
            <a:r>
              <a:rPr lang="en-ZA" sz="2400" dirty="0" err="1" smtClean="0"/>
              <a:t>Yud</a:t>
            </a:r>
            <a:r>
              <a:rPr lang="en-ZA" sz="2400" dirty="0" smtClean="0"/>
              <a:t>-bet-</a:t>
            </a:r>
            <a:r>
              <a:rPr lang="en-ZA" sz="2400" dirty="0" err="1" smtClean="0"/>
              <a:t>kuf</a:t>
            </a:r>
            <a:r>
              <a:rPr lang="en-ZA" sz="2400" dirty="0" smtClean="0"/>
              <a:t>). </a:t>
            </a:r>
            <a:r>
              <a:rPr lang="en-ZA" sz="2400" i="1" dirty="0" smtClean="0"/>
              <a:t>“</a:t>
            </a:r>
            <a:r>
              <a:rPr lang="en-ZA" sz="2400" i="1" dirty="0" err="1" smtClean="0"/>
              <a:t>Yabboq</a:t>
            </a:r>
            <a:r>
              <a:rPr lang="en-ZA" sz="2400" i="1" dirty="0" smtClean="0"/>
              <a:t>” </a:t>
            </a:r>
            <a:r>
              <a:rPr lang="en-ZA" sz="2400" dirty="0" smtClean="0"/>
              <a:t>means to </a:t>
            </a:r>
            <a:r>
              <a:rPr lang="en-ZA" sz="2400" i="1" dirty="0" smtClean="0"/>
              <a:t>“empty out” or to “be poured out”. </a:t>
            </a:r>
            <a:r>
              <a:rPr lang="en-ZA" sz="2400" dirty="0" smtClean="0"/>
              <a:t>Jacob was indeed </a:t>
            </a:r>
            <a:r>
              <a:rPr lang="en-ZA" sz="2400" i="1" dirty="0" smtClean="0"/>
              <a:t>“poured out” </a:t>
            </a:r>
            <a:r>
              <a:rPr lang="en-ZA" sz="2400" dirty="0" smtClean="0"/>
              <a:t>and at the </a:t>
            </a:r>
            <a:r>
              <a:rPr lang="en-ZA" sz="2400" i="1" dirty="0" smtClean="0"/>
              <a:t>“end of himself”</a:t>
            </a:r>
            <a:r>
              <a:rPr lang="en-ZA" sz="2400" dirty="0" smtClean="0"/>
              <a:t>. Having come through all that he had, being what amounted to an indentured servant for over 20 years; Torah says that now he stood alone about to face his past and his future. </a:t>
            </a:r>
          </a:p>
          <a:p>
            <a:r>
              <a:rPr lang="en-ZA" sz="2400" dirty="0" smtClean="0"/>
              <a:t>Legends of the Jews: The servants of Jacob went before him with the present for Esau, and he followed with his wives and his children. As he was about to pass over the ford of </a:t>
            </a:r>
            <a:r>
              <a:rPr lang="en-ZA" sz="2400" dirty="0" err="1" smtClean="0"/>
              <a:t>Jabbok</a:t>
            </a:r>
            <a:r>
              <a:rPr lang="en-ZA" sz="2400" dirty="0" smtClean="0"/>
              <a:t>, he observed a shepherd, who likewise had sheep and camels. The stranger approached Jacob and proposed that they should ford the stream together, and help each other move their cattle over, and Jacob assented, on the condition that his possessions should be put across first. In the twinkling of an eye Jacob's sheep were transferred to the other side of the stream by the shepherd. </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POURED OUT</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And </a:t>
            </a:r>
            <a:r>
              <a:rPr lang="en-ZA" sz="2400" i="1" dirty="0" err="1" smtClean="0">
                <a:solidFill>
                  <a:srgbClr val="004821"/>
                </a:solidFill>
              </a:rPr>
              <a:t>Yaʽaqob</a:t>
            </a:r>
            <a:r>
              <a:rPr lang="en-ZA" sz="2400" i="1" dirty="0" smtClean="0">
                <a:solidFill>
                  <a:srgbClr val="004821"/>
                </a:solidFill>
              </a:rPr>
              <a:t>̱ was left alone. And a Man wrestled with him until the breaking of day. </a:t>
            </a:r>
            <a:r>
              <a:rPr lang="en-ZA" sz="2400" b="1" i="1" dirty="0" smtClean="0">
                <a:solidFill>
                  <a:srgbClr val="004821"/>
                </a:solidFill>
              </a:rPr>
              <a:t>(Genesis 32:24)</a:t>
            </a:r>
          </a:p>
          <a:p>
            <a:r>
              <a:rPr lang="en-ZA" sz="2400" dirty="0" smtClean="0"/>
              <a:t>Here we have a most interesting use of Hebrew to describe what went on between Jacob and this </a:t>
            </a:r>
            <a:r>
              <a:rPr lang="en-ZA" sz="2400" i="1" dirty="0" smtClean="0"/>
              <a:t>“man” </a:t>
            </a:r>
            <a:r>
              <a:rPr lang="en-ZA" sz="2400" dirty="0" smtClean="0"/>
              <a:t>that he wrestled with. The common Hebrew words used for </a:t>
            </a:r>
            <a:r>
              <a:rPr lang="en-ZA" sz="2400" i="1" dirty="0" smtClean="0"/>
              <a:t>“wrestled” </a:t>
            </a:r>
            <a:r>
              <a:rPr lang="en-ZA" sz="2400" dirty="0" smtClean="0"/>
              <a:t>in Scripture are </a:t>
            </a:r>
            <a:r>
              <a:rPr lang="en-ZA" sz="2400" i="1" dirty="0" smtClean="0"/>
              <a:t>“</a:t>
            </a:r>
            <a:r>
              <a:rPr lang="en-ZA" sz="2400" i="1" dirty="0" err="1" smtClean="0"/>
              <a:t>pathal</a:t>
            </a:r>
            <a:r>
              <a:rPr lang="en-ZA" sz="2400" i="1" dirty="0" smtClean="0"/>
              <a:t>” and “</a:t>
            </a:r>
            <a:r>
              <a:rPr lang="en-ZA" sz="2400" i="1" dirty="0" err="1" smtClean="0"/>
              <a:t>naftul</a:t>
            </a:r>
            <a:r>
              <a:rPr lang="en-ZA" sz="2400" i="1" dirty="0" smtClean="0"/>
              <a:t>”. </a:t>
            </a:r>
            <a:r>
              <a:rPr lang="en-ZA" sz="2400" dirty="0" smtClean="0"/>
              <a:t>When Rachel says in Genesis 30:8 that she wrestled Leah with great wrestling's, she uses both of these terms. And, you’ll find both of these elsewhere in Scripture. However, a different word is used in both verses 24 &amp; 25 and it only appears here. According to Strong’s Concordance, the word is </a:t>
            </a:r>
            <a:r>
              <a:rPr lang="en-ZA" sz="2400" i="1" dirty="0" smtClean="0"/>
              <a:t>“</a:t>
            </a:r>
            <a:r>
              <a:rPr lang="en-ZA" sz="2400" i="1" dirty="0" err="1" smtClean="0"/>
              <a:t>abaq</a:t>
            </a:r>
            <a:r>
              <a:rPr lang="en-ZA" sz="2400" i="1" dirty="0" smtClean="0"/>
              <a:t>”, </a:t>
            </a:r>
            <a:r>
              <a:rPr lang="en-ZA" sz="2400" dirty="0" smtClean="0"/>
              <a:t>word #079. meaning to </a:t>
            </a:r>
            <a:r>
              <a:rPr lang="en-ZA" sz="2400" i="1" dirty="0" smtClean="0"/>
              <a:t>“wrestle” </a:t>
            </a:r>
            <a:r>
              <a:rPr lang="en-ZA" sz="2400" dirty="0" smtClean="0"/>
              <a:t>or </a:t>
            </a:r>
            <a:r>
              <a:rPr lang="en-ZA" sz="2400" i="1" dirty="0" smtClean="0"/>
              <a:t>“grapple with” </a:t>
            </a:r>
            <a:r>
              <a:rPr lang="en-ZA" sz="2400" dirty="0" smtClean="0"/>
              <a:t>from the context of </a:t>
            </a:r>
            <a:r>
              <a:rPr lang="en-ZA" sz="2400" i="1" dirty="0" smtClean="0"/>
              <a:t>“kicking up dust” </a:t>
            </a:r>
            <a:r>
              <a:rPr lang="en-ZA" sz="2400" dirty="0" smtClean="0"/>
              <a:t>or </a:t>
            </a:r>
            <a:r>
              <a:rPr lang="en-ZA" sz="2400" i="1" dirty="0" smtClean="0"/>
              <a:t>“getting dusty”. </a:t>
            </a:r>
            <a:r>
              <a:rPr lang="en-ZA" sz="2400" dirty="0" err="1" smtClean="0"/>
              <a:t>Gesenius</a:t>
            </a:r>
            <a:r>
              <a:rPr lang="en-ZA" sz="2400" dirty="0" smtClean="0"/>
              <a:t>’ Lexicon states the meaning as </a:t>
            </a:r>
            <a:r>
              <a:rPr lang="en-ZA" sz="2400" i="1" dirty="0" smtClean="0"/>
              <a:t>“to pound”</a:t>
            </a:r>
            <a:r>
              <a:rPr lang="en-ZA" sz="2400" dirty="0" smtClean="0"/>
              <a:t> or “</a:t>
            </a:r>
            <a:r>
              <a:rPr lang="en-ZA" sz="2400" i="1" dirty="0" smtClean="0"/>
              <a:t>make small”, </a:t>
            </a:r>
            <a:r>
              <a:rPr lang="en-ZA" sz="2400" dirty="0" smtClean="0"/>
              <a:t>as used to describe a fist fight. In verse 24 </a:t>
            </a:r>
            <a:r>
              <a:rPr lang="en-ZA" sz="2400" i="1" dirty="0" smtClean="0"/>
              <a:t>“and wrestled”, </a:t>
            </a:r>
            <a:r>
              <a:rPr lang="en-ZA" sz="2400" dirty="0" smtClean="0"/>
              <a:t>the word is rendered </a:t>
            </a:r>
            <a:r>
              <a:rPr lang="en-ZA" sz="2400" i="1" dirty="0" smtClean="0"/>
              <a:t>“</a:t>
            </a:r>
            <a:r>
              <a:rPr lang="en-ZA" sz="2400" i="1" dirty="0" err="1" smtClean="0"/>
              <a:t>va’yaboq</a:t>
            </a:r>
            <a:r>
              <a:rPr lang="en-ZA" sz="2400" i="1" dirty="0" smtClean="0"/>
              <a:t>”.</a:t>
            </a:r>
            <a:r>
              <a:rPr lang="en-ZA" sz="2400" dirty="0" smtClean="0"/>
              <a:t> It is a variation of, and has the same pronunciation as the river </a:t>
            </a:r>
            <a:r>
              <a:rPr lang="en-ZA" sz="2400" i="1" dirty="0" smtClean="0"/>
              <a:t>“</a:t>
            </a:r>
            <a:r>
              <a:rPr lang="en-ZA" sz="2400" i="1" dirty="0" err="1" smtClean="0"/>
              <a:t>Yabboq</a:t>
            </a:r>
            <a:r>
              <a:rPr lang="en-ZA" sz="2400" i="1" dirty="0" smtClean="0"/>
              <a:t>”, </a:t>
            </a:r>
            <a:r>
              <a:rPr lang="en-ZA" sz="2400" dirty="0" smtClean="0"/>
              <a:t>which means </a:t>
            </a:r>
            <a:r>
              <a:rPr lang="en-ZA" sz="2400" i="1" dirty="0" smtClean="0"/>
              <a:t>“poured out”. </a:t>
            </a:r>
            <a:r>
              <a:rPr lang="en-ZA" sz="2400" dirty="0" smtClean="0"/>
              <a:t>From our context, it is obviously talking about a great struggle, as in an intense wrestling match that exhausts both parties. So, they are both </a:t>
            </a:r>
            <a:r>
              <a:rPr lang="en-ZA" sz="2400" i="1" dirty="0" smtClean="0"/>
              <a:t>“poured out” or “emptied”. </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19</a:t>
            </a:fld>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FACING EL</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And when He saw that He did not overcome him, He touched the socket of his hip. And the socket of </a:t>
            </a:r>
            <a:r>
              <a:rPr lang="en-ZA" i="1" dirty="0" err="1" smtClean="0">
                <a:solidFill>
                  <a:srgbClr val="004821"/>
                </a:solidFill>
              </a:rPr>
              <a:t>Yaʽaqoḇ’s</a:t>
            </a:r>
            <a:r>
              <a:rPr lang="en-ZA" i="1" dirty="0" smtClean="0">
                <a:solidFill>
                  <a:srgbClr val="004821"/>
                </a:solidFill>
              </a:rPr>
              <a:t> hip was dislocated as He wrestled with him. And He said, “Let Me go, for the day breaks.” But he said, “I am not letting You go until You have blessed me!” So He asked him, “What is your name?” And he said, “</a:t>
            </a:r>
            <a:r>
              <a:rPr lang="en-ZA" i="1" dirty="0" err="1" smtClean="0">
                <a:solidFill>
                  <a:srgbClr val="004821"/>
                </a:solidFill>
              </a:rPr>
              <a:t>Yaʽaqob</a:t>
            </a:r>
            <a:r>
              <a:rPr lang="en-ZA" i="1" dirty="0" smtClean="0">
                <a:solidFill>
                  <a:srgbClr val="004821"/>
                </a:solidFill>
              </a:rPr>
              <a:t>̱.” And He said, “Your name is no longer called </a:t>
            </a:r>
            <a:r>
              <a:rPr lang="en-ZA" i="1" dirty="0" err="1" smtClean="0">
                <a:solidFill>
                  <a:srgbClr val="004821"/>
                </a:solidFill>
              </a:rPr>
              <a:t>Yaʽaqob</a:t>
            </a:r>
            <a:r>
              <a:rPr lang="en-ZA" i="1" dirty="0" smtClean="0">
                <a:solidFill>
                  <a:srgbClr val="004821"/>
                </a:solidFill>
              </a:rPr>
              <a:t>̱, but Yisra’ĕl</a:t>
            </a:r>
            <a:r>
              <a:rPr lang="en-ZA" i="1" baseline="30000" dirty="0" smtClean="0">
                <a:solidFill>
                  <a:srgbClr val="004821"/>
                </a:solidFill>
              </a:rPr>
              <a:t>1</a:t>
            </a:r>
            <a:r>
              <a:rPr lang="en-ZA" i="1" dirty="0" smtClean="0">
                <a:solidFill>
                  <a:srgbClr val="004821"/>
                </a:solidFill>
              </a:rPr>
              <a:t>, because you have striven with Elohim and with men, and have overcome.” Footnote: </a:t>
            </a:r>
            <a:r>
              <a:rPr lang="en-ZA" i="1" baseline="30000" dirty="0" smtClean="0">
                <a:solidFill>
                  <a:srgbClr val="004821"/>
                </a:solidFill>
              </a:rPr>
              <a:t>1</a:t>
            </a:r>
            <a:r>
              <a:rPr lang="en-ZA" i="1" dirty="0" smtClean="0">
                <a:solidFill>
                  <a:srgbClr val="004821"/>
                </a:solidFill>
              </a:rPr>
              <a:t>Yisra’ĕl means “to strive with Ěl, to overcome with Ěl, (then) to rule with Ěl” And </a:t>
            </a:r>
            <a:r>
              <a:rPr lang="en-ZA" i="1" dirty="0" err="1" smtClean="0">
                <a:solidFill>
                  <a:srgbClr val="004821"/>
                </a:solidFill>
              </a:rPr>
              <a:t>Yaʽaqob</a:t>
            </a:r>
            <a:r>
              <a:rPr lang="en-ZA" i="1" dirty="0" smtClean="0">
                <a:solidFill>
                  <a:srgbClr val="004821"/>
                </a:solidFill>
              </a:rPr>
              <a:t>̱ asked Him, saying, “Please let me know Your Name.” And He said, “Why do you ask about My Name?” And He blessed him there. And </a:t>
            </a:r>
            <a:r>
              <a:rPr lang="en-ZA" i="1" dirty="0" err="1" smtClean="0">
                <a:solidFill>
                  <a:srgbClr val="004821"/>
                </a:solidFill>
              </a:rPr>
              <a:t>Yaʽaqob</a:t>
            </a:r>
            <a:r>
              <a:rPr lang="en-ZA" i="1" dirty="0" smtClean="0">
                <a:solidFill>
                  <a:srgbClr val="004821"/>
                </a:solidFill>
              </a:rPr>
              <a:t>̱ called the name of the place </a:t>
            </a:r>
            <a:r>
              <a:rPr lang="en-ZA" i="1" dirty="0" err="1" smtClean="0">
                <a:solidFill>
                  <a:srgbClr val="004821"/>
                </a:solidFill>
              </a:rPr>
              <a:t>Peni’ĕl</a:t>
            </a:r>
            <a:r>
              <a:rPr lang="en-ZA" i="1" dirty="0" smtClean="0">
                <a:solidFill>
                  <a:srgbClr val="004821"/>
                </a:solidFill>
              </a:rPr>
              <a:t>, “For I have seen Elohim face to face, and my life is preserved.” </a:t>
            </a:r>
            <a:r>
              <a:rPr lang="en-ZA" b="1" i="1" dirty="0" smtClean="0">
                <a:solidFill>
                  <a:srgbClr val="004821"/>
                </a:solidFill>
              </a:rPr>
              <a:t>(</a:t>
            </a:r>
            <a:r>
              <a:rPr lang="en-ZA" b="1" i="1" dirty="0" smtClean="0">
                <a:solidFill>
                  <a:srgbClr val="004821"/>
                </a:solidFill>
              </a:rPr>
              <a:t>Genesis 32:25-30)</a:t>
            </a:r>
          </a:p>
          <a:p>
            <a:pPr>
              <a:lnSpc>
                <a:spcPts val="2200"/>
              </a:lnSpc>
            </a:pPr>
            <a:r>
              <a:rPr lang="en-ZA" dirty="0" smtClean="0"/>
              <a:t>Having </a:t>
            </a:r>
            <a:r>
              <a:rPr lang="en-ZA" dirty="0" smtClean="0"/>
              <a:t>struggled with both man (Esau and </a:t>
            </a:r>
            <a:r>
              <a:rPr lang="en-ZA" dirty="0" err="1" smtClean="0"/>
              <a:t>Laban</a:t>
            </a:r>
            <a:r>
              <a:rPr lang="en-ZA" dirty="0" smtClean="0"/>
              <a:t>) and Elohim </a:t>
            </a:r>
            <a:r>
              <a:rPr lang="en-ZA" dirty="0" smtClean="0"/>
              <a:t>(</a:t>
            </a:r>
            <a:r>
              <a:rPr lang="he-IL" dirty="0" smtClean="0"/>
              <a:t>יהושע</a:t>
            </a:r>
            <a:r>
              <a:rPr lang="en-ZA" dirty="0" smtClean="0"/>
              <a:t>), Jacob </a:t>
            </a:r>
            <a:r>
              <a:rPr lang="en-ZA" dirty="0" smtClean="0"/>
              <a:t>is given a new name, </a:t>
            </a:r>
            <a:r>
              <a:rPr lang="en-ZA" dirty="0" err="1" smtClean="0"/>
              <a:t>Yisra’el</a:t>
            </a:r>
            <a:r>
              <a:rPr lang="en-ZA" dirty="0" smtClean="0"/>
              <a:t>; because he has </a:t>
            </a:r>
            <a:r>
              <a:rPr lang="en-ZA" i="1" dirty="0" smtClean="0"/>
              <a:t>“overcome” or “prevailed with El”. </a:t>
            </a:r>
            <a:r>
              <a:rPr lang="en-ZA" dirty="0" smtClean="0"/>
              <a:t>And, he names that place “</a:t>
            </a:r>
            <a:r>
              <a:rPr lang="en-ZA" i="1" dirty="0" err="1" smtClean="0"/>
              <a:t>Peni’el</a:t>
            </a:r>
            <a:r>
              <a:rPr lang="en-ZA" dirty="0" smtClean="0"/>
              <a:t>” which literally means “</a:t>
            </a:r>
            <a:r>
              <a:rPr lang="en-ZA" i="1" dirty="0" smtClean="0"/>
              <a:t>facing El”; </a:t>
            </a:r>
            <a:r>
              <a:rPr lang="en-ZA" dirty="0" smtClean="0"/>
              <a:t>because he has seen Elohim and lived.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PENI’EL</a:t>
            </a:r>
            <a:endParaRPr lang="en-ZA" dirty="0"/>
          </a:p>
        </p:txBody>
      </p:sp>
      <p:sp>
        <p:nvSpPr>
          <p:cNvPr id="3" name="Content Placeholder 2"/>
          <p:cNvSpPr>
            <a:spLocks noGrp="1"/>
          </p:cNvSpPr>
          <p:nvPr>
            <p:ph idx="1"/>
          </p:nvPr>
        </p:nvSpPr>
        <p:spPr/>
        <p:txBody>
          <a:bodyPr>
            <a:noAutofit/>
          </a:bodyPr>
          <a:lstStyle/>
          <a:p>
            <a:pPr algn="ctr"/>
            <a:r>
              <a:rPr lang="en-ZA" i="1" dirty="0" smtClean="0">
                <a:solidFill>
                  <a:srgbClr val="004821"/>
                </a:solidFill>
              </a:rPr>
              <a:t>And the sun rose on him as he passed over </a:t>
            </a:r>
            <a:r>
              <a:rPr lang="en-ZA" i="1" dirty="0" err="1" smtClean="0">
                <a:solidFill>
                  <a:srgbClr val="004821"/>
                </a:solidFill>
              </a:rPr>
              <a:t>Penu’ĕl</a:t>
            </a:r>
            <a:r>
              <a:rPr lang="en-ZA" i="1" dirty="0" smtClean="0">
                <a:solidFill>
                  <a:srgbClr val="004821"/>
                </a:solidFill>
              </a:rPr>
              <a:t>, and he limped on his hip. </a:t>
            </a:r>
            <a:r>
              <a:rPr lang="en-ZA" b="1" i="1" dirty="0" smtClean="0">
                <a:solidFill>
                  <a:srgbClr val="004821"/>
                </a:solidFill>
              </a:rPr>
              <a:t>(</a:t>
            </a:r>
            <a:r>
              <a:rPr lang="en-ZA" b="1" i="1" dirty="0" smtClean="0">
                <a:solidFill>
                  <a:srgbClr val="004821"/>
                </a:solidFill>
              </a:rPr>
              <a:t>Genesis 32:31)</a:t>
            </a:r>
          </a:p>
          <a:p>
            <a:pPr algn="just">
              <a:lnSpc>
                <a:spcPts val="2300"/>
              </a:lnSpc>
            </a:pPr>
            <a:r>
              <a:rPr lang="en-ZA" dirty="0" smtClean="0"/>
              <a:t>The </a:t>
            </a:r>
            <a:r>
              <a:rPr lang="en-ZA" dirty="0" smtClean="0"/>
              <a:t>Torah states that “</a:t>
            </a:r>
            <a:r>
              <a:rPr lang="en-ZA" i="1" dirty="0" smtClean="0"/>
              <a:t>the sun rose on him as he passed over </a:t>
            </a:r>
            <a:r>
              <a:rPr lang="en-ZA" i="1" dirty="0" err="1" smtClean="0"/>
              <a:t>Penu‟el</a:t>
            </a:r>
            <a:r>
              <a:rPr lang="en-ZA" i="1" dirty="0" smtClean="0"/>
              <a:t>”</a:t>
            </a:r>
            <a:r>
              <a:rPr lang="en-ZA" dirty="0" smtClean="0"/>
              <a:t>. The Hebrew word in Scripture for “</a:t>
            </a:r>
            <a:r>
              <a:rPr lang="en-ZA" i="1" dirty="0" smtClean="0"/>
              <a:t>dawn” or “sunrise</a:t>
            </a:r>
            <a:r>
              <a:rPr lang="en-ZA" dirty="0" smtClean="0"/>
              <a:t>” is </a:t>
            </a:r>
            <a:r>
              <a:rPr lang="en-ZA" i="1" dirty="0" smtClean="0"/>
              <a:t>“</a:t>
            </a:r>
            <a:r>
              <a:rPr lang="en-ZA" i="1" dirty="0" err="1" smtClean="0"/>
              <a:t>shachar</a:t>
            </a:r>
            <a:r>
              <a:rPr lang="en-ZA" dirty="0" smtClean="0"/>
              <a:t>”. But here, we have the phrase “</a:t>
            </a:r>
            <a:r>
              <a:rPr lang="en-ZA" i="1" dirty="0" err="1" smtClean="0"/>
              <a:t>Va‟eetzerach</a:t>
            </a:r>
            <a:r>
              <a:rPr lang="en-ZA" i="1" dirty="0" smtClean="0"/>
              <a:t> </a:t>
            </a:r>
            <a:r>
              <a:rPr lang="en-ZA" i="1" dirty="0" err="1" smtClean="0"/>
              <a:t>li</a:t>
            </a:r>
            <a:r>
              <a:rPr lang="en-ZA" i="1" dirty="0" smtClean="0"/>
              <a:t> ha </a:t>
            </a:r>
            <a:r>
              <a:rPr lang="en-ZA" i="1" dirty="0" err="1" smtClean="0"/>
              <a:t>shemesh</a:t>
            </a:r>
            <a:r>
              <a:rPr lang="en-ZA" dirty="0" smtClean="0"/>
              <a:t>” as he passed over </a:t>
            </a:r>
            <a:r>
              <a:rPr lang="en-ZA" dirty="0" err="1" smtClean="0"/>
              <a:t>Peni’el</a:t>
            </a:r>
            <a:r>
              <a:rPr lang="en-ZA" dirty="0" smtClean="0"/>
              <a:t>. The implication is that the sun (</a:t>
            </a:r>
            <a:r>
              <a:rPr lang="en-ZA" dirty="0" err="1" smtClean="0"/>
              <a:t>shemesh</a:t>
            </a:r>
            <a:r>
              <a:rPr lang="en-ZA" dirty="0" smtClean="0"/>
              <a:t>) rose because of him. It’s a word-play, or </a:t>
            </a:r>
            <a:r>
              <a:rPr lang="en-ZA" dirty="0" err="1" smtClean="0"/>
              <a:t>Hebrewism</a:t>
            </a:r>
            <a:r>
              <a:rPr lang="en-ZA" dirty="0" smtClean="0"/>
              <a:t>, denoting that he “</a:t>
            </a:r>
            <a:r>
              <a:rPr lang="en-ZA" i="1" dirty="0" smtClean="0"/>
              <a:t>walked in the light</a:t>
            </a:r>
            <a:r>
              <a:rPr lang="en-ZA" dirty="0" smtClean="0"/>
              <a:t>” as in the light of the sun.</a:t>
            </a:r>
          </a:p>
          <a:p>
            <a:pPr>
              <a:lnSpc>
                <a:spcPts val="2300"/>
              </a:lnSpc>
            </a:pPr>
            <a:r>
              <a:rPr lang="en-ZA" dirty="0" smtClean="0"/>
              <a:t>Today, Jacob (Israel) still struggles with this Divine Man who is </a:t>
            </a:r>
            <a:r>
              <a:rPr lang="he-IL" dirty="0" smtClean="0"/>
              <a:t>יהושע</a:t>
            </a:r>
            <a:r>
              <a:rPr lang="en-ZA" dirty="0" smtClean="0"/>
              <a:t>. </a:t>
            </a:r>
            <a:r>
              <a:rPr lang="en-ZA" dirty="0" smtClean="0"/>
              <a:t>The Messiah was “</a:t>
            </a:r>
            <a:r>
              <a:rPr lang="en-ZA" i="1" dirty="0" smtClean="0"/>
              <a:t>In the Beginning</a:t>
            </a:r>
            <a:r>
              <a:rPr lang="en-ZA" dirty="0" smtClean="0"/>
              <a:t>,” according to John 1:1. The Jewish people (Israel) do not believe that the Messiah is part of the Oneness of God, and therefore they struggle with the belief that God could appear as the Messiah. </a:t>
            </a:r>
          </a:p>
          <a:p>
            <a:pPr algn="ctr"/>
            <a:r>
              <a:rPr lang="en-ZA" i="1" dirty="0" smtClean="0">
                <a:solidFill>
                  <a:srgbClr val="004821"/>
                </a:solidFill>
              </a:rPr>
              <a:t>Trust in </a:t>
            </a:r>
            <a:r>
              <a:rPr lang="he-IL" i="1" dirty="0" smtClean="0">
                <a:solidFill>
                  <a:srgbClr val="004821"/>
                </a:solidFill>
              </a:rPr>
              <a:t>יהוה</a:t>
            </a:r>
            <a:r>
              <a:rPr lang="en-ZA" i="1" dirty="0" smtClean="0">
                <a:solidFill>
                  <a:srgbClr val="004821"/>
                </a:solidFill>
              </a:rPr>
              <a:t> with all your heart, And lean not on your own understanding; </a:t>
            </a:r>
            <a:r>
              <a:rPr lang="en-US" b="1" i="1" dirty="0" smtClean="0">
                <a:solidFill>
                  <a:srgbClr val="004821"/>
                </a:solidFill>
              </a:rPr>
              <a:t>(</a:t>
            </a:r>
            <a:r>
              <a:rPr lang="en-US" b="1" i="1" dirty="0" smtClean="0">
                <a:solidFill>
                  <a:srgbClr val="004821"/>
                </a:solidFill>
              </a:rPr>
              <a:t>Proverbs 3:5)</a:t>
            </a:r>
          </a:p>
          <a:p>
            <a:endParaRPr lang="en-US" dirty="0" smtClean="0"/>
          </a:p>
          <a:p>
            <a:pPr algn="just"/>
            <a:r>
              <a:rPr lang="en-ZA" sz="1800" dirty="0" smtClean="0"/>
              <a:t/>
            </a:r>
            <a:br>
              <a:rPr lang="en-ZA" sz="1800" dirty="0" smtClean="0"/>
            </a:br>
            <a:r>
              <a:rPr lang="en-ZA" sz="1800" dirty="0" smtClean="0"/>
              <a:t/>
            </a:r>
            <a:br>
              <a:rPr lang="en-ZA" sz="1800" dirty="0" smtClean="0"/>
            </a:br>
            <a:endParaRPr lang="en-ZA" sz="180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JOB - WRESTLING</a:t>
            </a:r>
            <a:endParaRPr lang="en-ZA" dirty="0"/>
          </a:p>
        </p:txBody>
      </p:sp>
      <p:sp>
        <p:nvSpPr>
          <p:cNvPr id="3" name="Content Placeholder 2"/>
          <p:cNvSpPr>
            <a:spLocks noGrp="1"/>
          </p:cNvSpPr>
          <p:nvPr>
            <p:ph idx="1"/>
          </p:nvPr>
        </p:nvSpPr>
        <p:spPr>
          <a:xfrm>
            <a:off x="179512" y="1600200"/>
            <a:ext cx="8784976" cy="5257800"/>
          </a:xfrm>
        </p:spPr>
        <p:txBody>
          <a:bodyPr>
            <a:noAutofit/>
          </a:bodyPr>
          <a:lstStyle/>
          <a:p>
            <a:pPr algn="just">
              <a:lnSpc>
                <a:spcPts val="2100"/>
              </a:lnSpc>
            </a:pPr>
            <a:r>
              <a:rPr lang="en-ZA" dirty="0" smtClean="0"/>
              <a:t>Scripture tells us that our wrestling matches are not with flesh and blood but with principalities and powers of darkness. </a:t>
            </a:r>
          </a:p>
          <a:p>
            <a:pPr algn="ctr">
              <a:lnSpc>
                <a:spcPts val="2100"/>
              </a:lnSpc>
            </a:pPr>
            <a:r>
              <a:rPr lang="en-ZA" i="1" dirty="0" smtClean="0">
                <a:solidFill>
                  <a:srgbClr val="004821"/>
                </a:solidFill>
              </a:rPr>
              <a:t>Because we do not wrestle against flesh and blood, but against principalities, against authorities, against the world-rulers of the darkness of this age, against spiritual matters of wickedness in the </a:t>
            </a:r>
            <a:r>
              <a:rPr lang="en-ZA" i="1" dirty="0" err="1" smtClean="0">
                <a:solidFill>
                  <a:srgbClr val="004821"/>
                </a:solidFill>
              </a:rPr>
              <a:t>heavenlies</a:t>
            </a:r>
            <a:r>
              <a:rPr lang="en-ZA" i="1" dirty="0" smtClean="0">
                <a:solidFill>
                  <a:srgbClr val="004821"/>
                </a:solidFill>
              </a:rPr>
              <a:t>. </a:t>
            </a:r>
            <a:r>
              <a:rPr lang="en-ZA" i="1" dirty="0" smtClean="0">
                <a:solidFill>
                  <a:srgbClr val="004821"/>
                </a:solidFill>
              </a:rPr>
              <a:t>(</a:t>
            </a:r>
            <a:r>
              <a:rPr lang="en-ZA" i="1" dirty="0" smtClean="0">
                <a:solidFill>
                  <a:srgbClr val="004821"/>
                </a:solidFill>
              </a:rPr>
              <a:t>Ephesians 6:12</a:t>
            </a:r>
            <a:r>
              <a:rPr lang="en-ZA" i="1" dirty="0" smtClean="0">
                <a:solidFill>
                  <a:srgbClr val="004821"/>
                </a:solidFill>
              </a:rPr>
              <a:t>)</a:t>
            </a:r>
            <a:endParaRPr lang="en-ZA" dirty="0" smtClean="0"/>
          </a:p>
          <a:p>
            <a:pPr algn="just">
              <a:lnSpc>
                <a:spcPts val="2100"/>
              </a:lnSpc>
            </a:pPr>
            <a:r>
              <a:rPr lang="en-ZA" dirty="0" smtClean="0"/>
              <a:t>One </a:t>
            </a:r>
            <a:r>
              <a:rPr lang="en-ZA" dirty="0" smtClean="0"/>
              <a:t>reason why our struggling can become so painful: we are sometimes not quite sure what (or whom) we are wrestling with! This was Job’s dilemma, Satan was causing his trouble, but did so with God’s permission, and his pain was compounded by the insistence of his friends that he must have sinned for God to be punishing him so terribly and telling him that if he would only confess his hidden sin, everything would be okay. Although Job was a righteous and blameless man, even in God’s sight, Job wrestled on several fronts – with God, man, and with Satan – and even his wife!</a:t>
            </a:r>
          </a:p>
          <a:p>
            <a:pPr algn="ctr">
              <a:lnSpc>
                <a:spcPts val="2100"/>
              </a:lnSpc>
            </a:pPr>
            <a:r>
              <a:rPr lang="en-ZA" i="1" dirty="0" smtClean="0">
                <a:solidFill>
                  <a:srgbClr val="004821"/>
                </a:solidFill>
              </a:rPr>
              <a:t>And his wife said to him, “Do you still hold fast to your integrity? Curse Elohim and die!” </a:t>
            </a:r>
            <a:r>
              <a:rPr lang="en-ZA" i="1" dirty="0" smtClean="0">
                <a:solidFill>
                  <a:srgbClr val="004821"/>
                </a:solidFill>
              </a:rPr>
              <a:t> ... </a:t>
            </a:r>
            <a:r>
              <a:rPr lang="en-ZA" i="1" dirty="0" smtClean="0">
                <a:solidFill>
                  <a:srgbClr val="004821"/>
                </a:solidFill>
              </a:rPr>
              <a:t>For I know that my Redeemer lives, and as the Last shall rise over the dust; and after my skin has been struck off, then in my flesh I shall see </a:t>
            </a:r>
            <a:r>
              <a:rPr lang="en-ZA" i="1" dirty="0" err="1" smtClean="0">
                <a:solidFill>
                  <a:srgbClr val="004821"/>
                </a:solidFill>
              </a:rPr>
              <a:t>Eloah</a:t>
            </a:r>
            <a:r>
              <a:rPr lang="en-ZA" i="1" dirty="0" smtClean="0">
                <a:solidFill>
                  <a:srgbClr val="004821"/>
                </a:solidFill>
              </a:rPr>
              <a:t>, whom I myself shall see on my side, and not a stranger. My kidneys have failed within me! </a:t>
            </a:r>
            <a:r>
              <a:rPr lang="en-ZA" b="1" i="1" dirty="0" smtClean="0">
                <a:solidFill>
                  <a:srgbClr val="004821"/>
                </a:solidFill>
              </a:rPr>
              <a:t>(</a:t>
            </a:r>
            <a:r>
              <a:rPr lang="en-ZA" b="1" i="1" dirty="0" smtClean="0">
                <a:solidFill>
                  <a:srgbClr val="004821"/>
                </a:solidFill>
              </a:rPr>
              <a:t>Job </a:t>
            </a:r>
            <a:r>
              <a:rPr lang="en-ZA" b="1" i="1" dirty="0" smtClean="0">
                <a:solidFill>
                  <a:srgbClr val="004821"/>
                </a:solidFill>
              </a:rPr>
              <a:t>2:9 --19:25-27</a:t>
            </a:r>
            <a:r>
              <a:rPr lang="en-ZA" b="1" i="1" dirty="0" smtClean="0">
                <a:solidFill>
                  <a:srgbClr val="004821"/>
                </a:solidFill>
              </a:rPr>
              <a:t>)</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GETTING BACK ON OUR FEET</a:t>
            </a:r>
            <a:endParaRPr lang="en-ZA" dirty="0"/>
          </a:p>
        </p:txBody>
      </p:sp>
      <p:sp>
        <p:nvSpPr>
          <p:cNvPr id="3" name="Content Placeholder 2"/>
          <p:cNvSpPr>
            <a:spLocks noGrp="1"/>
          </p:cNvSpPr>
          <p:nvPr>
            <p:ph idx="1"/>
          </p:nvPr>
        </p:nvSpPr>
        <p:spPr>
          <a:xfrm>
            <a:off x="467544" y="1600200"/>
            <a:ext cx="8229600" cy="5257800"/>
          </a:xfrm>
        </p:spPr>
        <p:txBody>
          <a:bodyPr>
            <a:normAutofit fontScale="92500" lnSpcReduction="10000"/>
          </a:bodyPr>
          <a:lstStyle/>
          <a:p>
            <a:pPr algn="ctr"/>
            <a:r>
              <a:rPr lang="en-ZA" sz="2400" i="1" dirty="0" smtClean="0">
                <a:solidFill>
                  <a:srgbClr val="004821"/>
                </a:solidFill>
              </a:rPr>
              <a:t>For the enemy has pursued my being; He has crushed my life to the ground; He has made me dwell in dark places, Like the dead of old. </a:t>
            </a:r>
            <a:r>
              <a:rPr lang="en-ZA" sz="2400" b="1" i="1" dirty="0" smtClean="0">
                <a:solidFill>
                  <a:srgbClr val="004821"/>
                </a:solidFill>
              </a:rPr>
              <a:t>(</a:t>
            </a:r>
            <a:r>
              <a:rPr lang="en-ZA" sz="2400" b="1" i="1" dirty="0" smtClean="0">
                <a:solidFill>
                  <a:srgbClr val="004821"/>
                </a:solidFill>
              </a:rPr>
              <a:t>Psalms 143:3)</a:t>
            </a:r>
          </a:p>
          <a:p>
            <a:pPr algn="just"/>
            <a:r>
              <a:rPr lang="en-ZA" sz="2400" dirty="0" smtClean="0"/>
              <a:t>A </a:t>
            </a:r>
            <a:r>
              <a:rPr lang="en-ZA" sz="2400" dirty="0" smtClean="0"/>
              <a:t>wrestling match is lost when one of the wrestlers is pinned to the ground and cannot get up again. Likewise, we have not lost if we become weary or discouraged, or even feel like giving up, but only if we fail to rise up again. We are not faulted for struggling with God, man, or Satan, or for even falling down to the ground time and again.  It doesn’t matter that we have fallen. We have not lost until we simply refuse to get up again.</a:t>
            </a:r>
          </a:p>
          <a:p>
            <a:pPr algn="ctr"/>
            <a:r>
              <a:rPr lang="en-ZA" sz="2400" i="1" dirty="0" smtClean="0">
                <a:solidFill>
                  <a:srgbClr val="004821"/>
                </a:solidFill>
              </a:rPr>
              <a:t>For seven times a righteous man falls and rises, But the wrong one stumbles into evil. </a:t>
            </a:r>
            <a:r>
              <a:rPr lang="en-ZA" sz="2400" b="1" i="1" dirty="0" smtClean="0">
                <a:solidFill>
                  <a:srgbClr val="004821"/>
                </a:solidFill>
              </a:rPr>
              <a:t>(</a:t>
            </a:r>
            <a:r>
              <a:rPr lang="en-ZA" sz="2400" b="1" i="1" dirty="0" smtClean="0">
                <a:solidFill>
                  <a:srgbClr val="004821"/>
                </a:solidFill>
              </a:rPr>
              <a:t>Proverbs 24:16)</a:t>
            </a:r>
          </a:p>
          <a:p>
            <a:pPr algn="just"/>
            <a:r>
              <a:rPr lang="en-ZA" sz="2400" dirty="0" smtClean="0"/>
              <a:t>It’s </a:t>
            </a:r>
            <a:r>
              <a:rPr lang="en-ZA" sz="2400" dirty="0" smtClean="0"/>
              <a:t>God who will raise us up, dust us off, and set our feet back on solid rock. </a:t>
            </a:r>
          </a:p>
          <a:p>
            <a:pPr algn="ctr"/>
            <a:r>
              <a:rPr lang="he-IL" sz="2400" i="1" dirty="0" smtClean="0">
                <a:solidFill>
                  <a:srgbClr val="004821"/>
                </a:solidFill>
              </a:rPr>
              <a:t>יהוה</a:t>
            </a:r>
            <a:r>
              <a:rPr lang="en-ZA" sz="2400" i="1" dirty="0" smtClean="0">
                <a:solidFill>
                  <a:srgbClr val="004821"/>
                </a:solidFill>
              </a:rPr>
              <a:t> is supporting all who are falling, And raising up all who are bowed down. </a:t>
            </a:r>
            <a:r>
              <a:rPr lang="en-US" sz="2400" b="1" i="1" dirty="0" smtClean="0">
                <a:solidFill>
                  <a:srgbClr val="004821"/>
                </a:solidFill>
              </a:rPr>
              <a:t>(</a:t>
            </a:r>
            <a:r>
              <a:rPr lang="en-US" sz="2400" b="1" i="1" dirty="0" smtClean="0">
                <a:solidFill>
                  <a:srgbClr val="004821"/>
                </a:solidFill>
              </a:rPr>
              <a:t>Psalms 145:14)</a:t>
            </a:r>
          </a:p>
          <a:p>
            <a:endParaRPr lang="en-US" sz="2000" dirty="0" smtClean="0"/>
          </a:p>
          <a:p>
            <a:endParaRPr lang="en-ZA" sz="2600" i="1"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CORRELATION</a:t>
            </a:r>
            <a:endParaRPr lang="en-ZA" dirty="0"/>
          </a:p>
        </p:txBody>
      </p:sp>
      <p:sp>
        <p:nvSpPr>
          <p:cNvPr id="3" name="Content Placeholder 2"/>
          <p:cNvSpPr>
            <a:spLocks noGrp="1"/>
          </p:cNvSpPr>
          <p:nvPr>
            <p:ph idx="1"/>
          </p:nvPr>
        </p:nvSpPr>
        <p:spPr>
          <a:xfrm>
            <a:off x="323528" y="1600200"/>
            <a:ext cx="8496944" cy="5257800"/>
          </a:xfrm>
        </p:spPr>
        <p:txBody>
          <a:bodyPr>
            <a:noAutofit/>
          </a:bodyPr>
          <a:lstStyle/>
          <a:p>
            <a:pPr>
              <a:lnSpc>
                <a:spcPts val="2400"/>
              </a:lnSpc>
            </a:pPr>
            <a:r>
              <a:rPr lang="en-ZA" dirty="0" smtClean="0"/>
              <a:t>Genesis 32 is a prophetic shadow-picture of how Jacob’s descendants will come back into the land of their inheritance prior to </a:t>
            </a:r>
            <a:r>
              <a:rPr lang="he-IL" dirty="0" smtClean="0"/>
              <a:t>יהושע</a:t>
            </a:r>
            <a:r>
              <a:rPr lang="en-ZA" dirty="0" smtClean="0"/>
              <a:t>’s </a:t>
            </a:r>
            <a:r>
              <a:rPr lang="en-ZA" dirty="0" smtClean="0"/>
              <a:t>return. They will be divided into two camps and will have to confront Esau, Edom (modern Palestinian-Arabs who will be blocking the way. Both camps (Judah and Ephraim, currently represented by the Jewish and Christian peoples) are returning out of spiritual Babylon (as per Rev 18:4) where they have been in servitude to the </a:t>
            </a:r>
            <a:r>
              <a:rPr lang="en-ZA" dirty="0" err="1" smtClean="0"/>
              <a:t>Babylonish</a:t>
            </a:r>
            <a:r>
              <a:rPr lang="en-ZA" dirty="0" smtClean="0"/>
              <a:t> world system even as Jacob was a servant to </a:t>
            </a:r>
            <a:r>
              <a:rPr lang="en-ZA" dirty="0" err="1" smtClean="0"/>
              <a:t>Laban</a:t>
            </a:r>
            <a:r>
              <a:rPr lang="en-ZA" dirty="0" smtClean="0"/>
              <a:t> (who lived in the area of ancient Babylon).</a:t>
            </a:r>
          </a:p>
          <a:p>
            <a:pPr algn="just">
              <a:lnSpc>
                <a:spcPts val="2400"/>
              </a:lnSpc>
            </a:pPr>
            <a:r>
              <a:rPr lang="en-ZA" dirty="0" smtClean="0"/>
              <a:t>They will not defeat Esau through appeasement (Gen 32:20) as Jacob tried to do with Esau and the modern state of Israel is dealing with the Palestinians by giving land for peace.</a:t>
            </a:r>
          </a:p>
          <a:p>
            <a:pPr>
              <a:lnSpc>
                <a:spcPts val="2400"/>
              </a:lnSpc>
            </a:pPr>
            <a:r>
              <a:rPr lang="en-ZA" dirty="0" smtClean="0"/>
              <a:t>Messianic Israel/Ephraim will also go through the same process. Jacob will get transformed into Israel. The two houses of Israel will learn to dance with each other so that they can dance on their wedding day with King </a:t>
            </a:r>
            <a:r>
              <a:rPr lang="en-ZA" dirty="0" smtClean="0"/>
              <a:t>Solomon (derived </a:t>
            </a:r>
            <a:r>
              <a:rPr lang="en-ZA" dirty="0" smtClean="0"/>
              <a:t>from the Hebrew word </a:t>
            </a:r>
            <a:r>
              <a:rPr lang="en-ZA" i="1" dirty="0" smtClean="0"/>
              <a:t>shalom</a:t>
            </a:r>
            <a:r>
              <a:rPr lang="en-ZA" dirty="0" smtClean="0"/>
              <a:t>) /</a:t>
            </a:r>
            <a:r>
              <a:rPr lang="he-IL" dirty="0" smtClean="0"/>
              <a:t> יהושע</a:t>
            </a:r>
            <a:r>
              <a:rPr lang="en-ZA" dirty="0" smtClean="0"/>
              <a:t> </a:t>
            </a:r>
            <a:r>
              <a:rPr lang="en-ZA" dirty="0" smtClean="0"/>
              <a:t> </a:t>
            </a:r>
            <a:r>
              <a:rPr lang="en-ZA" dirty="0" err="1" smtClean="0"/>
              <a:t>Sar</a:t>
            </a:r>
            <a:r>
              <a:rPr lang="en-ZA" dirty="0" smtClean="0"/>
              <a:t> Shalom (Prince of Peace)—their Bridegroom.</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OUR DESTINY</a:t>
            </a:r>
            <a:endParaRPr lang="en-ZA" dirty="0"/>
          </a:p>
        </p:txBody>
      </p:sp>
      <p:sp>
        <p:nvSpPr>
          <p:cNvPr id="3" name="Content Placeholder 2"/>
          <p:cNvSpPr>
            <a:spLocks noGrp="1"/>
          </p:cNvSpPr>
          <p:nvPr>
            <p:ph idx="1"/>
          </p:nvPr>
        </p:nvSpPr>
        <p:spPr/>
        <p:txBody>
          <a:bodyPr>
            <a:noAutofit/>
          </a:bodyPr>
          <a:lstStyle/>
          <a:p>
            <a:pPr>
              <a:lnSpc>
                <a:spcPts val="2600"/>
              </a:lnSpc>
            </a:pPr>
            <a:r>
              <a:rPr lang="en-ZA" dirty="0" smtClean="0"/>
              <a:t>As Jacob did, so we too will have to wrestle with man and El (Gen 32:28) to return to the Promised Land. We must prevail with </a:t>
            </a:r>
            <a:r>
              <a:rPr lang="he-IL" dirty="0" smtClean="0"/>
              <a:t>יהוה</a:t>
            </a:r>
            <a:r>
              <a:rPr lang="en-ZA" dirty="0" smtClean="0"/>
              <a:t> </a:t>
            </a:r>
            <a:r>
              <a:rPr lang="en-ZA" dirty="0" smtClean="0"/>
              <a:t>and demonstrate to him that we are serious about wanting to possess our promised inheritance. When we die to self as a people-group (both Judah and Ephraim), this will please the Father and he will make even our enemies (i.e., modern Esau) to be at peace with us </a:t>
            </a:r>
            <a:r>
              <a:rPr lang="en-ZA" b="1" i="1" dirty="0" smtClean="0">
                <a:solidFill>
                  <a:srgbClr val="004821"/>
                </a:solidFill>
              </a:rPr>
              <a:t>(</a:t>
            </a:r>
            <a:r>
              <a:rPr lang="en-ZA" b="1" i="1" dirty="0" smtClean="0">
                <a:solidFill>
                  <a:srgbClr val="004821"/>
                </a:solidFill>
              </a:rPr>
              <a:t>Proverbs</a:t>
            </a:r>
            <a:r>
              <a:rPr lang="en-ZA" b="1" i="1" dirty="0" smtClean="0">
                <a:solidFill>
                  <a:srgbClr val="004821"/>
                </a:solidFill>
              </a:rPr>
              <a:t> 16:7). </a:t>
            </a:r>
          </a:p>
          <a:p>
            <a:pPr>
              <a:lnSpc>
                <a:spcPts val="2600"/>
              </a:lnSpc>
            </a:pPr>
            <a:r>
              <a:rPr lang="en-ZA" dirty="0" smtClean="0"/>
              <a:t>As with Jacob, we as collective Israel need to spend a dark night of the soul wrestling with </a:t>
            </a:r>
            <a:r>
              <a:rPr lang="he-IL" dirty="0" smtClean="0"/>
              <a:t>יהוה</a:t>
            </a:r>
            <a:r>
              <a:rPr lang="en-ZA" dirty="0" smtClean="0"/>
              <a:t>, </a:t>
            </a:r>
            <a:r>
              <a:rPr lang="en-ZA" dirty="0" smtClean="0"/>
              <a:t>get a good look at his face to see who he really is, which will in turn help us to understand who we really are. Then we will be humbled, will learn to place our trust in the promises and protection of </a:t>
            </a:r>
            <a:r>
              <a:rPr lang="he-IL" dirty="0" smtClean="0"/>
              <a:t>יהוה</a:t>
            </a:r>
            <a:r>
              <a:rPr lang="en-ZA" dirty="0" smtClean="0"/>
              <a:t> </a:t>
            </a:r>
            <a:r>
              <a:rPr lang="en-ZA" dirty="0" smtClean="0"/>
              <a:t>resulting in our being transformed from being a </a:t>
            </a:r>
            <a:r>
              <a:rPr lang="en-ZA" i="1" dirty="0" smtClean="0"/>
              <a:t>Jacob</a:t>
            </a:r>
            <a:r>
              <a:rPr lang="en-ZA" dirty="0" smtClean="0"/>
              <a:t> (meaning “heel catcher, </a:t>
            </a:r>
            <a:r>
              <a:rPr lang="en-ZA" dirty="0" err="1" smtClean="0"/>
              <a:t>supplanter</a:t>
            </a:r>
            <a:r>
              <a:rPr lang="en-ZA" dirty="0" smtClean="0"/>
              <a:t>, a deceptive sneak thief”) into an </a:t>
            </a:r>
            <a:r>
              <a:rPr lang="en-ZA" i="1" dirty="0" smtClean="0"/>
              <a:t>Israel</a:t>
            </a:r>
            <a:r>
              <a:rPr lang="en-ZA" dirty="0" smtClean="0"/>
              <a:t> (“a prince of El or </a:t>
            </a:r>
            <a:r>
              <a:rPr lang="en-ZA" dirty="0" err="1" smtClean="0"/>
              <a:t>prevailer</a:t>
            </a:r>
            <a:r>
              <a:rPr lang="en-ZA" dirty="0" smtClean="0"/>
              <a:t> with El”) with a new name and identity.</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THREE SECTIONS</a:t>
            </a:r>
            <a:endParaRPr lang="en-ZA" dirty="0"/>
          </a:p>
        </p:txBody>
      </p:sp>
      <p:sp>
        <p:nvSpPr>
          <p:cNvPr id="3" name="Content Placeholder 2"/>
          <p:cNvSpPr>
            <a:spLocks noGrp="1"/>
          </p:cNvSpPr>
          <p:nvPr>
            <p:ph idx="1"/>
          </p:nvPr>
        </p:nvSpPr>
        <p:spPr/>
        <p:txBody>
          <a:bodyPr>
            <a:normAutofit fontScale="92500" lnSpcReduction="10000"/>
          </a:bodyPr>
          <a:lstStyle/>
          <a:p>
            <a:pPr algn="ctr"/>
            <a:r>
              <a:rPr lang="en-ZA" sz="2400" i="1" dirty="0" smtClean="0">
                <a:solidFill>
                  <a:srgbClr val="004821"/>
                </a:solidFill>
              </a:rPr>
              <a:t>And </a:t>
            </a:r>
            <a:r>
              <a:rPr lang="en-ZA" sz="2400" i="1" dirty="0" err="1" smtClean="0">
                <a:solidFill>
                  <a:srgbClr val="004821"/>
                </a:solidFill>
              </a:rPr>
              <a:t>Yaʽaqob</a:t>
            </a:r>
            <a:r>
              <a:rPr lang="en-ZA" sz="2400" i="1" dirty="0" smtClean="0">
                <a:solidFill>
                  <a:srgbClr val="004821"/>
                </a:solidFill>
              </a:rPr>
              <a:t>̱ lifted his eyes and looked and saw </a:t>
            </a:r>
            <a:r>
              <a:rPr lang="en-ZA" sz="2400" i="1" dirty="0" err="1" smtClean="0">
                <a:solidFill>
                  <a:srgbClr val="004821"/>
                </a:solidFill>
              </a:rPr>
              <a:t>Ěsaw</a:t>
            </a:r>
            <a:r>
              <a:rPr lang="en-ZA" sz="2400" i="1" dirty="0" smtClean="0">
                <a:solidFill>
                  <a:srgbClr val="004821"/>
                </a:solidFill>
              </a:rPr>
              <a:t> coming, and with him four hundred men. And he divided the children among </a:t>
            </a:r>
            <a:r>
              <a:rPr lang="en-ZA" sz="2400" i="1" dirty="0" err="1" smtClean="0">
                <a:solidFill>
                  <a:srgbClr val="004821"/>
                </a:solidFill>
              </a:rPr>
              <a:t>Lĕ’ah</a:t>
            </a:r>
            <a:r>
              <a:rPr lang="en-ZA" sz="2400" i="1" dirty="0" smtClean="0">
                <a:solidFill>
                  <a:srgbClr val="004821"/>
                </a:solidFill>
              </a:rPr>
              <a:t>, and </a:t>
            </a:r>
            <a:r>
              <a:rPr lang="en-ZA" sz="2400" i="1" dirty="0" err="1" smtClean="0">
                <a:solidFill>
                  <a:srgbClr val="004821"/>
                </a:solidFill>
              </a:rPr>
              <a:t>Raḥĕl</a:t>
            </a:r>
            <a:r>
              <a:rPr lang="en-ZA" sz="2400" i="1" dirty="0" smtClean="0">
                <a:solidFill>
                  <a:srgbClr val="004821"/>
                </a:solidFill>
              </a:rPr>
              <a:t>, and the two female servants. And he put the female servants and their children in front, and </a:t>
            </a:r>
            <a:r>
              <a:rPr lang="en-ZA" sz="2400" i="1" dirty="0" err="1" smtClean="0">
                <a:solidFill>
                  <a:srgbClr val="004821"/>
                </a:solidFill>
              </a:rPr>
              <a:t>Lĕ’ah</a:t>
            </a:r>
            <a:r>
              <a:rPr lang="en-ZA" sz="2400" i="1" dirty="0" smtClean="0">
                <a:solidFill>
                  <a:srgbClr val="004821"/>
                </a:solidFill>
              </a:rPr>
              <a:t> and her children behind, and </a:t>
            </a:r>
            <a:r>
              <a:rPr lang="en-ZA" sz="2400" i="1" dirty="0" err="1" smtClean="0">
                <a:solidFill>
                  <a:srgbClr val="004821"/>
                </a:solidFill>
              </a:rPr>
              <a:t>Raḥĕl</a:t>
            </a:r>
            <a:r>
              <a:rPr lang="en-ZA" sz="2400" i="1" dirty="0" smtClean="0">
                <a:solidFill>
                  <a:srgbClr val="004821"/>
                </a:solidFill>
              </a:rPr>
              <a:t> and </a:t>
            </a:r>
            <a:r>
              <a:rPr lang="en-ZA" sz="2400" i="1" dirty="0" err="1" smtClean="0">
                <a:solidFill>
                  <a:srgbClr val="004821"/>
                </a:solidFill>
              </a:rPr>
              <a:t>Yosĕph</a:t>
            </a:r>
            <a:r>
              <a:rPr lang="en-ZA" sz="2400" i="1" dirty="0" smtClean="0">
                <a:solidFill>
                  <a:srgbClr val="004821"/>
                </a:solidFill>
              </a:rPr>
              <a:t> last. And he himself passed over before them </a:t>
            </a:r>
            <a:r>
              <a:rPr lang="en-ZA" sz="2400" i="1" dirty="0" smtClean="0">
                <a:solidFill>
                  <a:srgbClr val="004821"/>
                </a:solidFill>
              </a:rPr>
              <a:t>.... </a:t>
            </a:r>
            <a:endParaRPr lang="en-ZA" sz="2400" i="1" dirty="0" smtClean="0">
              <a:solidFill>
                <a:srgbClr val="004821"/>
              </a:solidFill>
            </a:endParaRPr>
          </a:p>
          <a:p>
            <a:pPr algn="ctr"/>
            <a:r>
              <a:rPr lang="en-ZA" sz="2400" b="1" i="1" dirty="0" smtClean="0">
                <a:solidFill>
                  <a:srgbClr val="004821"/>
                </a:solidFill>
              </a:rPr>
              <a:t>(Genesis 33:1-3)</a:t>
            </a:r>
          </a:p>
          <a:p>
            <a:pPr algn="just"/>
            <a:r>
              <a:rPr lang="en-ZA" sz="2400" dirty="0" smtClean="0"/>
              <a:t>Instead </a:t>
            </a:r>
            <a:r>
              <a:rPr lang="en-ZA" sz="2400" dirty="0" smtClean="0"/>
              <a:t>of two camps </a:t>
            </a:r>
            <a:r>
              <a:rPr lang="en-ZA" sz="2400" dirty="0" smtClean="0"/>
              <a:t>Jacob </a:t>
            </a:r>
            <a:r>
              <a:rPr lang="en-ZA" sz="2400" dirty="0" smtClean="0"/>
              <a:t>divides his family into three camps. The first camp sees him setting out of the maids first in a prophetic message. The two sons of </a:t>
            </a:r>
            <a:r>
              <a:rPr lang="en-ZA" sz="2400" dirty="0" err="1" smtClean="0"/>
              <a:t>Bilhah</a:t>
            </a:r>
            <a:r>
              <a:rPr lang="en-ZA" sz="2400" dirty="0" smtClean="0"/>
              <a:t> are namely Dan (Judge, vindicated) and </a:t>
            </a:r>
            <a:r>
              <a:rPr lang="en-ZA" sz="2400" dirty="0" err="1" smtClean="0"/>
              <a:t>Naptali</a:t>
            </a:r>
            <a:r>
              <a:rPr lang="en-ZA" sz="2400" dirty="0" smtClean="0"/>
              <a:t> (Prevailed) and the sons of </a:t>
            </a:r>
            <a:r>
              <a:rPr lang="en-ZA" sz="2400" dirty="0" err="1" smtClean="0"/>
              <a:t>Zilpa</a:t>
            </a:r>
            <a:r>
              <a:rPr lang="en-ZA" sz="2400" dirty="0" smtClean="0"/>
              <a:t>, Gad (Fortunate) and Asher (Happy). </a:t>
            </a:r>
          </a:p>
          <a:p>
            <a:r>
              <a:rPr lang="en-ZA" sz="2400" i="1" dirty="0" smtClean="0">
                <a:solidFill>
                  <a:srgbClr val="C00000"/>
                </a:solidFill>
              </a:rPr>
              <a:t>That the servant is fortunate and happy because he had prevailed. He was judged for his actions and was vindicated. </a:t>
            </a:r>
          </a:p>
          <a:p>
            <a:pPr algn="just"/>
            <a:r>
              <a:rPr lang="en-ZA" sz="2400" dirty="0" smtClean="0"/>
              <a:t>Following them we get the two camps Judah and Ephraim with Josef the only son mentioned last. </a:t>
            </a:r>
          </a:p>
          <a:p>
            <a:endParaRPr lang="en-ZA" i="1"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BOWED 7 TIMES</a:t>
            </a:r>
            <a:endParaRPr lang="en-ZA" dirty="0"/>
          </a:p>
        </p:txBody>
      </p:sp>
      <p:sp>
        <p:nvSpPr>
          <p:cNvPr id="3" name="Content Placeholder 2"/>
          <p:cNvSpPr>
            <a:spLocks noGrp="1"/>
          </p:cNvSpPr>
          <p:nvPr>
            <p:ph idx="1"/>
          </p:nvPr>
        </p:nvSpPr>
        <p:spPr/>
        <p:txBody>
          <a:bodyPr>
            <a:noAutofit/>
          </a:bodyPr>
          <a:lstStyle/>
          <a:p>
            <a:pPr algn="ctr">
              <a:lnSpc>
                <a:spcPts val="2640"/>
              </a:lnSpc>
            </a:pPr>
            <a:r>
              <a:rPr lang="en-ZA" i="1" dirty="0" smtClean="0">
                <a:solidFill>
                  <a:srgbClr val="004821"/>
                </a:solidFill>
              </a:rPr>
              <a:t>And he </a:t>
            </a:r>
            <a:r>
              <a:rPr lang="en-ZA" i="1" dirty="0" smtClean="0">
                <a:solidFill>
                  <a:srgbClr val="004821"/>
                </a:solidFill>
              </a:rPr>
              <a:t>... bowed </a:t>
            </a:r>
            <a:r>
              <a:rPr lang="en-ZA" i="1" dirty="0" smtClean="0">
                <a:solidFill>
                  <a:srgbClr val="004821"/>
                </a:solidFill>
              </a:rPr>
              <a:t>himself to the ground seven times, until he came near to his brother. </a:t>
            </a:r>
            <a:r>
              <a:rPr lang="en-ZA" b="1" i="1" dirty="0" smtClean="0">
                <a:solidFill>
                  <a:srgbClr val="004821"/>
                </a:solidFill>
              </a:rPr>
              <a:t>(</a:t>
            </a:r>
            <a:r>
              <a:rPr lang="en-ZA" b="1" i="1" dirty="0" smtClean="0">
                <a:solidFill>
                  <a:srgbClr val="004821"/>
                </a:solidFill>
              </a:rPr>
              <a:t>Genesis 33:3)</a:t>
            </a:r>
          </a:p>
          <a:p>
            <a:pPr>
              <a:lnSpc>
                <a:spcPts val="2640"/>
              </a:lnSpc>
            </a:pPr>
            <a:r>
              <a:rPr lang="en-ZA" dirty="0" smtClean="0"/>
              <a:t>Jacob </a:t>
            </a:r>
            <a:r>
              <a:rPr lang="en-ZA" dirty="0" smtClean="0"/>
              <a:t>bows seven times, fully prostrating himself to the ground, and this is followed by his wives and their children also bowing before Esau. Next we are told that four times, Jacob will call Esau, “</a:t>
            </a:r>
            <a:r>
              <a:rPr lang="en-ZA" i="1" dirty="0" smtClean="0"/>
              <a:t>my </a:t>
            </a:r>
            <a:r>
              <a:rPr lang="en-ZA" i="1" dirty="0" err="1" smtClean="0"/>
              <a:t>adonai</a:t>
            </a:r>
            <a:r>
              <a:rPr lang="en-ZA" i="1" dirty="0" smtClean="0"/>
              <a:t>”</a:t>
            </a:r>
            <a:r>
              <a:rPr lang="en-ZA" dirty="0" smtClean="0"/>
              <a:t> (33:8,13,14,15). Twice he will call himself “</a:t>
            </a:r>
            <a:r>
              <a:rPr lang="en-ZA" i="1" dirty="0" smtClean="0"/>
              <a:t>Esau’s servant”</a:t>
            </a:r>
            <a:r>
              <a:rPr lang="en-ZA" dirty="0" smtClean="0"/>
              <a:t> (33:5,14). What’s up with this apparent reversal of Jacob’s blessing </a:t>
            </a:r>
            <a:r>
              <a:rPr lang="en-ZA" dirty="0" smtClean="0">
                <a:solidFill>
                  <a:srgbClr val="004821"/>
                </a:solidFill>
              </a:rPr>
              <a:t>(</a:t>
            </a:r>
            <a:r>
              <a:rPr lang="en-ZA" b="1" i="1" dirty="0" smtClean="0">
                <a:solidFill>
                  <a:srgbClr val="004821"/>
                </a:solidFill>
              </a:rPr>
              <a:t>Genesis </a:t>
            </a:r>
            <a:r>
              <a:rPr lang="en-ZA" b="1" i="1" dirty="0" smtClean="0">
                <a:solidFill>
                  <a:srgbClr val="004821"/>
                </a:solidFill>
              </a:rPr>
              <a:t>27:29 </a:t>
            </a:r>
            <a:r>
              <a:rPr lang="en-ZA" i="1" dirty="0" smtClean="0">
                <a:solidFill>
                  <a:srgbClr val="004821"/>
                </a:solidFill>
              </a:rPr>
              <a:t>– be master over your brothers and may your mother’s sons bow down to you), </a:t>
            </a:r>
            <a:r>
              <a:rPr lang="en-ZA" i="1" dirty="0" smtClean="0"/>
              <a:t>and can we connect these details with the wrestling match of </a:t>
            </a:r>
            <a:r>
              <a:rPr lang="en-ZA" dirty="0" smtClean="0"/>
              <a:t>the night before?</a:t>
            </a:r>
          </a:p>
          <a:p>
            <a:pPr>
              <a:lnSpc>
                <a:spcPts val="2640"/>
              </a:lnSpc>
            </a:pPr>
            <a:r>
              <a:rPr lang="en-ZA" dirty="0" smtClean="0"/>
              <a:t>A logical conclusion after the wrestling match would be that Jacob was now in a position to overcome whatever situation he may be in with his brother, Esau. Why then, do we not see him asserting the authority he was given over his brother? Are we disappointed that we are not seeing a “new and confident” Jacob?</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FACE OF ELOHIM</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i="1" dirty="0" smtClean="0">
                <a:solidFill>
                  <a:srgbClr val="004821"/>
                </a:solidFill>
              </a:rPr>
              <a:t>And </a:t>
            </a:r>
            <a:r>
              <a:rPr lang="en-ZA" i="1" dirty="0" err="1" smtClean="0">
                <a:solidFill>
                  <a:srgbClr val="004821"/>
                </a:solidFill>
              </a:rPr>
              <a:t>Yaʽaqob</a:t>
            </a:r>
            <a:r>
              <a:rPr lang="en-ZA" i="1" dirty="0" smtClean="0">
                <a:solidFill>
                  <a:srgbClr val="004821"/>
                </a:solidFill>
              </a:rPr>
              <a:t>̱ said, </a:t>
            </a:r>
            <a:r>
              <a:rPr lang="en-ZA" i="1" dirty="0" smtClean="0">
                <a:solidFill>
                  <a:srgbClr val="004821"/>
                </a:solidFill>
              </a:rPr>
              <a:t>... </a:t>
            </a:r>
            <a:r>
              <a:rPr lang="en-ZA" i="1" dirty="0" smtClean="0">
                <a:solidFill>
                  <a:srgbClr val="004821"/>
                </a:solidFill>
              </a:rPr>
              <a:t>receive my present from my hand, because I have seen your face like seeing the face of Elohim, and you were pleased with me. “Please, take my blessing that is brought to you, </a:t>
            </a:r>
            <a:r>
              <a:rPr lang="en-ZA" b="1" i="1" dirty="0" smtClean="0">
                <a:solidFill>
                  <a:srgbClr val="004821"/>
                </a:solidFill>
              </a:rPr>
              <a:t>... (</a:t>
            </a:r>
            <a:r>
              <a:rPr lang="en-ZA" b="1" i="1" dirty="0" smtClean="0">
                <a:solidFill>
                  <a:srgbClr val="004821"/>
                </a:solidFill>
              </a:rPr>
              <a:t>Genesis 33:10-11)</a:t>
            </a:r>
          </a:p>
          <a:p>
            <a:pPr>
              <a:lnSpc>
                <a:spcPts val="2300"/>
              </a:lnSpc>
            </a:pPr>
            <a:r>
              <a:rPr lang="en-ZA" dirty="0" smtClean="0"/>
              <a:t>Why </a:t>
            </a:r>
            <a:r>
              <a:rPr lang="en-ZA" dirty="0" smtClean="0"/>
              <a:t>would Jacob say it is as if he is seeing the Face of Elohim? The clue to the face drama is the blessing been presented, namely the “</a:t>
            </a:r>
            <a:r>
              <a:rPr lang="en-ZA" i="1" dirty="0" err="1" smtClean="0"/>
              <a:t>bracha</a:t>
            </a:r>
            <a:r>
              <a:rPr lang="en-ZA" dirty="0" smtClean="0"/>
              <a:t>” blessing he stole: </a:t>
            </a:r>
            <a:r>
              <a:rPr lang="en-ZA" i="1" dirty="0" smtClean="0">
                <a:solidFill>
                  <a:srgbClr val="004821"/>
                </a:solidFill>
              </a:rPr>
              <a:t>And Elohim give you of the dew of the heavens, of the fatness of the earth, and plenty of grain and wine. Let peoples serve you, and nations bow down to you. Be master over your brothers, and let your mother’s sons bow down to you. </a:t>
            </a:r>
            <a:r>
              <a:rPr lang="en-ZA" b="1" i="1" dirty="0" smtClean="0">
                <a:solidFill>
                  <a:srgbClr val="004821"/>
                </a:solidFill>
              </a:rPr>
              <a:t>...(</a:t>
            </a:r>
            <a:r>
              <a:rPr lang="en-ZA" b="1" i="1" dirty="0" smtClean="0">
                <a:solidFill>
                  <a:srgbClr val="004821"/>
                </a:solidFill>
              </a:rPr>
              <a:t>Genesis 27:28-29)</a:t>
            </a:r>
          </a:p>
          <a:p>
            <a:pPr>
              <a:lnSpc>
                <a:spcPts val="2300"/>
              </a:lnSpc>
            </a:pPr>
            <a:r>
              <a:rPr lang="en-ZA" dirty="0" smtClean="0"/>
              <a:t>This </a:t>
            </a:r>
            <a:r>
              <a:rPr lang="en-ZA" dirty="0" smtClean="0"/>
              <a:t>blessing is about wealth and power and not the birthright or </a:t>
            </a:r>
            <a:r>
              <a:rPr lang="en-ZA" i="1" dirty="0" smtClean="0"/>
              <a:t>“</a:t>
            </a:r>
            <a:r>
              <a:rPr lang="en-ZA" i="1" dirty="0" err="1" smtClean="0"/>
              <a:t>bechira</a:t>
            </a:r>
            <a:r>
              <a:rPr lang="en-ZA" i="1" dirty="0" smtClean="0"/>
              <a:t>” </a:t>
            </a:r>
            <a:r>
              <a:rPr lang="en-ZA" dirty="0" smtClean="0"/>
              <a:t>blessing of personal destiny received in: </a:t>
            </a:r>
            <a:r>
              <a:rPr lang="en-ZA" b="1" i="1" dirty="0" err="1" smtClean="0">
                <a:solidFill>
                  <a:srgbClr val="004821"/>
                </a:solidFill>
              </a:rPr>
              <a:t>Bereshith</a:t>
            </a:r>
            <a:r>
              <a:rPr lang="en-ZA" b="1" i="1" dirty="0" smtClean="0">
                <a:solidFill>
                  <a:srgbClr val="004821"/>
                </a:solidFill>
              </a:rPr>
              <a:t> </a:t>
            </a:r>
            <a:r>
              <a:rPr lang="en-ZA" b="1" i="1" dirty="0" smtClean="0">
                <a:solidFill>
                  <a:srgbClr val="004821"/>
                </a:solidFill>
              </a:rPr>
              <a:t>28:3-4 </a:t>
            </a:r>
            <a:r>
              <a:rPr lang="en-ZA" i="1" dirty="0" smtClean="0">
                <a:solidFill>
                  <a:srgbClr val="004821"/>
                </a:solidFill>
              </a:rPr>
              <a:t>"</a:t>
            </a:r>
            <a:r>
              <a:rPr lang="en-ZA" dirty="0" smtClean="0"/>
              <a:t> “</a:t>
            </a:r>
            <a:r>
              <a:rPr lang="en-ZA" i="1" dirty="0" smtClean="0">
                <a:solidFill>
                  <a:srgbClr val="004821"/>
                </a:solidFill>
              </a:rPr>
              <a:t>And Ěl Shaddai bless you, and make you bear fruit and increase you, and you shall become an assembly of peoples, and give you the blessing of </a:t>
            </a:r>
            <a:r>
              <a:rPr lang="en-ZA" i="1" dirty="0" err="1" smtClean="0">
                <a:solidFill>
                  <a:srgbClr val="004821"/>
                </a:solidFill>
              </a:rPr>
              <a:t>Aḇraham</a:t>
            </a:r>
            <a:r>
              <a:rPr lang="en-ZA" i="1" dirty="0" smtClean="0">
                <a:solidFill>
                  <a:srgbClr val="004821"/>
                </a:solidFill>
              </a:rPr>
              <a:t>, to you and your seed with you, so that you inherit the land of your </a:t>
            </a:r>
            <a:r>
              <a:rPr lang="en-ZA" i="1" dirty="0" err="1" smtClean="0">
                <a:solidFill>
                  <a:srgbClr val="004821"/>
                </a:solidFill>
              </a:rPr>
              <a:t>sojournings</a:t>
            </a:r>
            <a:r>
              <a:rPr lang="en-ZA" i="1" dirty="0" smtClean="0">
                <a:solidFill>
                  <a:srgbClr val="004821"/>
                </a:solidFill>
              </a:rPr>
              <a:t>, which Elohim gave to </a:t>
            </a:r>
            <a:r>
              <a:rPr lang="en-ZA" i="1" dirty="0" err="1" smtClean="0">
                <a:solidFill>
                  <a:srgbClr val="004821"/>
                </a:solidFill>
              </a:rPr>
              <a:t>Aḇraham</a:t>
            </a:r>
            <a:r>
              <a:rPr lang="en-ZA" i="1" dirty="0" smtClean="0">
                <a:solidFill>
                  <a:srgbClr val="004821"/>
                </a:solidFill>
              </a:rPr>
              <a:t>.” </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28</a:t>
            </a:fld>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RABBI SACKS</a:t>
            </a:r>
            <a:endParaRPr lang="en-ZA" dirty="0"/>
          </a:p>
        </p:txBody>
      </p:sp>
      <p:sp>
        <p:nvSpPr>
          <p:cNvPr id="3" name="Content Placeholder 2"/>
          <p:cNvSpPr>
            <a:spLocks noGrp="1"/>
          </p:cNvSpPr>
          <p:nvPr>
            <p:ph idx="1"/>
          </p:nvPr>
        </p:nvSpPr>
        <p:spPr/>
        <p:txBody>
          <a:bodyPr>
            <a:normAutofit/>
          </a:bodyPr>
          <a:lstStyle/>
          <a:p>
            <a:r>
              <a:rPr lang="en-ZA" i="1" dirty="0" smtClean="0">
                <a:solidFill>
                  <a:srgbClr val="002060"/>
                </a:solidFill>
              </a:rPr>
              <a:t>We </a:t>
            </a:r>
            <a:r>
              <a:rPr lang="en-ZA" i="1" dirty="0" smtClean="0">
                <a:solidFill>
                  <a:srgbClr val="002060"/>
                </a:solidFill>
              </a:rPr>
              <a:t>know that at the time of the blessings</a:t>
            </a:r>
            <a:r>
              <a:rPr lang="en-ZA" i="1" dirty="0" smtClean="0">
                <a:solidFill>
                  <a:srgbClr val="002060"/>
                </a:solidFill>
              </a:rPr>
              <a:t>, Isaac </a:t>
            </a:r>
            <a:r>
              <a:rPr lang="en-ZA" i="1" dirty="0" smtClean="0">
                <a:solidFill>
                  <a:srgbClr val="002060"/>
                </a:solidFill>
              </a:rPr>
              <a:t>was blind. This is the only reason why Jacob was able to pull off the impersonation. </a:t>
            </a:r>
            <a:r>
              <a:rPr lang="en-ZA" i="1" dirty="0" smtClean="0">
                <a:solidFill>
                  <a:srgbClr val="002060"/>
                </a:solidFill>
              </a:rPr>
              <a:t>Because he </a:t>
            </a:r>
            <a:r>
              <a:rPr lang="en-ZA" i="1" dirty="0" smtClean="0">
                <a:solidFill>
                  <a:srgbClr val="002060"/>
                </a:solidFill>
              </a:rPr>
              <a:t>could not see, Isaac was forced to trust his others senses: he “tasted” the food, he “touched</a:t>
            </a:r>
            <a:r>
              <a:rPr lang="en-ZA" i="1" dirty="0" smtClean="0">
                <a:solidFill>
                  <a:srgbClr val="002060"/>
                </a:solidFill>
              </a:rPr>
              <a:t>” Jacob’s </a:t>
            </a:r>
            <a:r>
              <a:rPr lang="en-ZA" i="1" dirty="0" smtClean="0">
                <a:solidFill>
                  <a:srgbClr val="002060"/>
                </a:solidFill>
              </a:rPr>
              <a:t>hands, he “smelled” his clothes. He also “heard” his voice which he said “sounds like </a:t>
            </a:r>
            <a:r>
              <a:rPr lang="en-ZA" i="1" dirty="0" smtClean="0">
                <a:solidFill>
                  <a:srgbClr val="002060"/>
                </a:solidFill>
              </a:rPr>
              <a:t>the voice </a:t>
            </a:r>
            <a:r>
              <a:rPr lang="en-ZA" i="1" dirty="0" smtClean="0">
                <a:solidFill>
                  <a:srgbClr val="002060"/>
                </a:solidFill>
              </a:rPr>
              <a:t>of Jacob”, and then replied that the hands “are the hands of Esau.” Therefore, after </a:t>
            </a:r>
            <a:r>
              <a:rPr lang="en-ZA" i="1" dirty="0" smtClean="0">
                <a:solidFill>
                  <a:srgbClr val="002060"/>
                </a:solidFill>
              </a:rPr>
              <a:t>some doubt</a:t>
            </a:r>
            <a:r>
              <a:rPr lang="en-ZA" i="1" dirty="0" smtClean="0">
                <a:solidFill>
                  <a:srgbClr val="002060"/>
                </a:solidFill>
              </a:rPr>
              <a:t>, Isaac trusted his other senses over that of what he </a:t>
            </a:r>
            <a:r>
              <a:rPr lang="en-ZA" i="1" dirty="0" smtClean="0">
                <a:solidFill>
                  <a:srgbClr val="002060"/>
                </a:solidFill>
              </a:rPr>
              <a:t>“heard” and </a:t>
            </a:r>
            <a:r>
              <a:rPr lang="en-ZA" i="1" dirty="0" smtClean="0">
                <a:solidFill>
                  <a:srgbClr val="002060"/>
                </a:solidFill>
              </a:rPr>
              <a:t>gives Jacob </a:t>
            </a:r>
            <a:r>
              <a:rPr lang="en-ZA" i="1" dirty="0" smtClean="0">
                <a:solidFill>
                  <a:srgbClr val="002060"/>
                </a:solidFill>
              </a:rPr>
              <a:t>the blessing </a:t>
            </a:r>
            <a:r>
              <a:rPr lang="en-ZA" i="1" dirty="0" smtClean="0">
                <a:solidFill>
                  <a:srgbClr val="002060"/>
                </a:solidFill>
              </a:rPr>
              <a:t>(</a:t>
            </a:r>
            <a:r>
              <a:rPr lang="en-ZA" i="1" dirty="0" err="1" smtClean="0">
                <a:solidFill>
                  <a:srgbClr val="002060"/>
                </a:solidFill>
              </a:rPr>
              <a:t>bracha</a:t>
            </a:r>
            <a:r>
              <a:rPr lang="en-ZA" i="1" dirty="0" smtClean="0">
                <a:solidFill>
                  <a:srgbClr val="002060"/>
                </a:solidFill>
              </a:rPr>
              <a:t>). </a:t>
            </a:r>
            <a:r>
              <a:rPr lang="en-ZA" i="1" dirty="0" smtClean="0">
                <a:solidFill>
                  <a:srgbClr val="002060"/>
                </a:solidFill>
              </a:rPr>
              <a:t>Now remember all of this has happened because “he cannot see </a:t>
            </a:r>
            <a:r>
              <a:rPr lang="en-ZA" i="1" dirty="0" smtClean="0">
                <a:solidFill>
                  <a:srgbClr val="002060"/>
                </a:solidFill>
              </a:rPr>
              <a:t>Jacob’s face</a:t>
            </a:r>
            <a:r>
              <a:rPr lang="en-ZA" i="1" dirty="0" smtClean="0">
                <a:solidFill>
                  <a:srgbClr val="002060"/>
                </a:solidFill>
              </a:rPr>
              <a:t>”.</a:t>
            </a:r>
          </a:p>
          <a:p>
            <a:r>
              <a:rPr lang="en-ZA" i="1" dirty="0" smtClean="0">
                <a:solidFill>
                  <a:srgbClr val="002060"/>
                </a:solidFill>
              </a:rPr>
              <a:t>The sages teach that each of the patriarchs were role models for us to learn how to </a:t>
            </a:r>
            <a:r>
              <a:rPr lang="en-ZA" i="1" dirty="0" smtClean="0">
                <a:solidFill>
                  <a:srgbClr val="002060"/>
                </a:solidFill>
              </a:rPr>
              <a:t>handle challenges</a:t>
            </a:r>
            <a:r>
              <a:rPr lang="en-ZA" i="1" dirty="0" smtClean="0">
                <a:solidFill>
                  <a:srgbClr val="002060"/>
                </a:solidFill>
              </a:rPr>
              <a:t>. From Abraham we learn the strength of conviction and how to stand apart in </a:t>
            </a:r>
            <a:r>
              <a:rPr lang="en-ZA" i="1" dirty="0" smtClean="0">
                <a:solidFill>
                  <a:srgbClr val="002060"/>
                </a:solidFill>
              </a:rPr>
              <a:t>an ungodly </a:t>
            </a:r>
            <a:r>
              <a:rPr lang="en-ZA" i="1" dirty="0" smtClean="0">
                <a:solidFill>
                  <a:srgbClr val="002060"/>
                </a:solidFill>
              </a:rPr>
              <a:t>culture. Isaac was the picture of sacrifice and as believers, we also must identify with </a:t>
            </a:r>
            <a:r>
              <a:rPr lang="en-ZA" i="1" dirty="0" smtClean="0">
                <a:solidFill>
                  <a:srgbClr val="002060"/>
                </a:solidFill>
              </a:rPr>
              <a:t>the sacrifice </a:t>
            </a:r>
            <a:r>
              <a:rPr lang="en-ZA" i="1" dirty="0" smtClean="0">
                <a:solidFill>
                  <a:srgbClr val="002060"/>
                </a:solidFill>
              </a:rPr>
              <a:t>of our Messiah. And now Jacob becomes our role model of learning our identity. </a:t>
            </a:r>
            <a:endParaRPr lang="en-ZA" i="1" dirty="0">
              <a:solidFill>
                <a:srgbClr val="00206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ZA" dirty="0" smtClean="0"/>
              <a:t>VAYISHLACH </a:t>
            </a:r>
            <a:r>
              <a:rPr lang="en-ZA" i="1" dirty="0" smtClean="0"/>
              <a:t>“And he Sent</a:t>
            </a:r>
            <a:r>
              <a:rPr lang="en-US" i="1" dirty="0" smtClean="0"/>
              <a:t>”</a:t>
            </a:r>
            <a:endParaRPr lang="en-ZA" i="1" dirty="0"/>
          </a:p>
        </p:txBody>
      </p:sp>
      <p:sp>
        <p:nvSpPr>
          <p:cNvPr id="5" name="Subtitle 4"/>
          <p:cNvSpPr>
            <a:spLocks noGrp="1"/>
          </p:cNvSpPr>
          <p:nvPr>
            <p:ph type="subTitle" idx="1"/>
          </p:nvPr>
        </p:nvSpPr>
        <p:spPr>
          <a:xfrm>
            <a:off x="323528" y="5013176"/>
            <a:ext cx="8496944" cy="1412776"/>
          </a:xfrm>
        </p:spPr>
        <p:txBody>
          <a:bodyPr>
            <a:noAutofit/>
          </a:bodyPr>
          <a:lstStyle/>
          <a:p>
            <a:pPr>
              <a:lnSpc>
                <a:spcPts val="2400"/>
              </a:lnSpc>
            </a:pPr>
            <a:r>
              <a:rPr lang="en-ZA" b="1" dirty="0" smtClean="0"/>
              <a:t>TORAH:</a:t>
            </a:r>
            <a:r>
              <a:rPr lang="en-ZA" dirty="0" smtClean="0"/>
              <a:t> Genesis: 32:3-36:43</a:t>
            </a:r>
          </a:p>
          <a:p>
            <a:pPr>
              <a:lnSpc>
                <a:spcPts val="2400"/>
              </a:lnSpc>
            </a:pPr>
            <a:r>
              <a:rPr lang="en-ZA" b="1" dirty="0" smtClean="0"/>
              <a:t>HAFTORAH:  </a:t>
            </a:r>
            <a:r>
              <a:rPr lang="en-ZA" dirty="0" smtClean="0"/>
              <a:t>Hosea 11:7-12:12</a:t>
            </a:r>
          </a:p>
          <a:p>
            <a:pPr>
              <a:lnSpc>
                <a:spcPts val="2400"/>
              </a:lnSpc>
            </a:pPr>
            <a:r>
              <a:rPr lang="en-ZA" b="1" dirty="0" smtClean="0"/>
              <a:t>B’RIT CHADASHAH</a:t>
            </a:r>
            <a:r>
              <a:rPr lang="en-ZA" dirty="0" smtClean="0"/>
              <a:t>: 1 Corinthians 5:1-13, Revelation 7:1-12</a:t>
            </a:r>
          </a:p>
          <a:p>
            <a:pPr>
              <a:lnSpc>
                <a:spcPts val="2400"/>
              </a:lnSpc>
            </a:pPr>
            <a:r>
              <a:rPr lang="en-ZA" sz="1800" i="1" dirty="0" smtClean="0">
                <a:solidFill>
                  <a:schemeClr val="accent6">
                    <a:lumMod val="50000"/>
                  </a:schemeClr>
                </a:solidFill>
              </a:rPr>
              <a:t>All references: The Scripture 1998+ unless otherwise noted</a:t>
            </a:r>
            <a:endParaRPr lang="en-ZA" sz="1800" dirty="0" smtClean="0">
              <a:ln w="50800"/>
            </a:endParaRPr>
          </a:p>
          <a:p>
            <a:pPr>
              <a:lnSpc>
                <a:spcPts val="2400"/>
              </a:lnSpc>
            </a:pPr>
            <a:endParaRPr lang="en-ZA" sz="2800" dirty="0" smtClean="0"/>
          </a:p>
          <a:p>
            <a:pPr>
              <a:lnSpc>
                <a:spcPts val="2400"/>
              </a:lnSpc>
            </a:pPr>
            <a:endParaRPr lang="en-ZA" sz="2800" b="0" dirty="0" smtClean="0"/>
          </a:p>
          <a:p>
            <a:pPr algn="l">
              <a:lnSpc>
                <a:spcPts val="2300"/>
              </a:lnSpc>
              <a:buFont typeface="Arial" pitchFamily="34" charset="0"/>
              <a:buChar char="•"/>
            </a:pPr>
            <a:endParaRPr lang="en-ZA" sz="2400" b="0" dirty="0" smtClean="0"/>
          </a:p>
          <a:p>
            <a:r>
              <a:rPr lang="en-ZA" sz="2800" dirty="0" smtClean="0"/>
              <a:t/>
            </a:r>
            <a:br>
              <a:rPr lang="en-ZA" sz="2800" dirty="0" smtClean="0"/>
            </a:br>
            <a:endParaRPr lang="en-ZA" sz="2800" dirty="0"/>
          </a:p>
        </p:txBody>
      </p:sp>
      <p:sp>
        <p:nvSpPr>
          <p:cNvPr id="8" name="Slide Number Placeholder 7"/>
          <p:cNvSpPr>
            <a:spLocks noGrp="1"/>
          </p:cNvSpPr>
          <p:nvPr>
            <p:ph type="sldNum" sz="quarter" idx="12"/>
          </p:nvPr>
        </p:nvSpPr>
        <p:spPr/>
        <p:txBody>
          <a:bodyPr/>
          <a:lstStyle/>
          <a:p>
            <a:pPr>
              <a:defRPr/>
            </a:pPr>
            <a:fld id="{757FE7B4-5ECE-4941-A25E-1C41B54B892F}" type="slidenum">
              <a:rPr lang="en-ZA" smtClean="0"/>
              <a:pPr>
                <a:defRPr/>
              </a:pPr>
              <a:t>3</a:t>
            </a:fld>
            <a:endParaRPr lang="en-ZA" dirty="0"/>
          </a:p>
        </p:txBody>
      </p:sp>
      <p:pic>
        <p:nvPicPr>
          <p:cNvPr id="6" name="Picture 5" descr="https://staticapp.icpsc.com/icp/loadimage.php/mogile/261268/621abc147aa2a30295f4a888ae75c2cd/image/jpeg"/>
          <p:cNvPicPr/>
          <p:nvPr/>
        </p:nvPicPr>
        <p:blipFill>
          <a:blip r:embed="rId2" cstate="print"/>
          <a:srcRect/>
          <a:stretch>
            <a:fillRect/>
          </a:stretch>
        </p:blipFill>
        <p:spPr bwMode="auto">
          <a:xfrm>
            <a:off x="2483768" y="1124744"/>
            <a:ext cx="4176464" cy="3744416"/>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JACOB A MAN OF TRUTH</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You give truth to </a:t>
            </a:r>
            <a:r>
              <a:rPr lang="en-ZA" i="1" dirty="0" err="1" smtClean="0">
                <a:solidFill>
                  <a:srgbClr val="004821"/>
                </a:solidFill>
              </a:rPr>
              <a:t>Yaʽaqob</a:t>
            </a:r>
            <a:r>
              <a:rPr lang="en-ZA" i="1" dirty="0" smtClean="0">
                <a:solidFill>
                  <a:srgbClr val="004821"/>
                </a:solidFill>
              </a:rPr>
              <a:t>̱, </a:t>
            </a:r>
            <a:r>
              <a:rPr lang="en-ZA" i="1" dirty="0" smtClean="0">
                <a:solidFill>
                  <a:srgbClr val="004821"/>
                </a:solidFill>
              </a:rPr>
              <a:t>.. </a:t>
            </a:r>
            <a:r>
              <a:rPr lang="en-ZA" b="1" i="1" dirty="0" smtClean="0">
                <a:solidFill>
                  <a:srgbClr val="004821"/>
                </a:solidFill>
              </a:rPr>
              <a:t>(</a:t>
            </a:r>
            <a:r>
              <a:rPr lang="en-ZA" b="1" i="1" dirty="0" smtClean="0">
                <a:solidFill>
                  <a:srgbClr val="004821"/>
                </a:solidFill>
              </a:rPr>
              <a:t>Micah 7:20)</a:t>
            </a:r>
          </a:p>
          <a:p>
            <a:pPr>
              <a:lnSpc>
                <a:spcPts val="2200"/>
              </a:lnSpc>
            </a:pPr>
            <a:r>
              <a:rPr lang="en-ZA" i="1" dirty="0" smtClean="0"/>
              <a:t>“</a:t>
            </a:r>
            <a:r>
              <a:rPr lang="en-ZA" i="1" dirty="0" smtClean="0"/>
              <a:t>Truth” </a:t>
            </a:r>
            <a:r>
              <a:rPr lang="en-ZA" dirty="0" smtClean="0"/>
              <a:t>is what Jacob wrestled for. It was a </a:t>
            </a:r>
            <a:r>
              <a:rPr lang="en-ZA" i="1" dirty="0" smtClean="0"/>
              <a:t>“truth” </a:t>
            </a:r>
            <a:r>
              <a:rPr lang="en-ZA" dirty="0" smtClean="0"/>
              <a:t>about identity. Jacob needed to come “</a:t>
            </a:r>
            <a:r>
              <a:rPr lang="en-ZA" i="1" dirty="0" smtClean="0"/>
              <a:t>face to face” </a:t>
            </a:r>
            <a:r>
              <a:rPr lang="en-ZA" dirty="0" smtClean="0"/>
              <a:t>with that reality. He needed to look in a mirror. James says the </a:t>
            </a:r>
            <a:r>
              <a:rPr lang="en-ZA" i="1" dirty="0" smtClean="0"/>
              <a:t>“mirror”</a:t>
            </a:r>
            <a:r>
              <a:rPr lang="en-ZA" dirty="0" smtClean="0"/>
              <a:t> is the Torah, the </a:t>
            </a:r>
            <a:r>
              <a:rPr lang="en-ZA" i="1" dirty="0" smtClean="0"/>
              <a:t>“perfect law of liberty”. </a:t>
            </a:r>
            <a:r>
              <a:rPr lang="he-IL" dirty="0" smtClean="0"/>
              <a:t>יהושע</a:t>
            </a:r>
            <a:r>
              <a:rPr lang="en-ZA" dirty="0" smtClean="0"/>
              <a:t> </a:t>
            </a:r>
            <a:r>
              <a:rPr lang="en-ZA" dirty="0" smtClean="0"/>
              <a:t>is the “Word made flesh” and thus by reading </a:t>
            </a:r>
            <a:r>
              <a:rPr lang="he-IL" dirty="0" smtClean="0"/>
              <a:t>יהוה</a:t>
            </a:r>
            <a:r>
              <a:rPr lang="en-ZA" dirty="0" smtClean="0"/>
              <a:t>’s </a:t>
            </a:r>
            <a:r>
              <a:rPr lang="en-ZA" dirty="0" smtClean="0"/>
              <a:t>Torah (instructions), we can see </a:t>
            </a:r>
            <a:r>
              <a:rPr lang="en-ZA" i="1" dirty="0" smtClean="0"/>
              <a:t>“His face</a:t>
            </a:r>
            <a:r>
              <a:rPr lang="en-ZA" dirty="0" smtClean="0"/>
              <a:t>”, and we can see ourselves in the mirror as well:</a:t>
            </a:r>
          </a:p>
          <a:p>
            <a:pPr algn="ctr">
              <a:lnSpc>
                <a:spcPts val="2200"/>
              </a:lnSpc>
            </a:pPr>
            <a:r>
              <a:rPr lang="en-ZA" i="1" dirty="0" smtClean="0">
                <a:solidFill>
                  <a:srgbClr val="004821"/>
                </a:solidFill>
              </a:rPr>
              <a:t>And become doers of the Word, and not hearers only</a:t>
            </a:r>
            <a:r>
              <a:rPr lang="en-ZA" i="1" dirty="0" smtClean="0">
                <a:solidFill>
                  <a:srgbClr val="004821"/>
                </a:solidFill>
              </a:rPr>
              <a:t>, </a:t>
            </a:r>
            <a:r>
              <a:rPr lang="en-ZA" i="1" dirty="0" smtClean="0">
                <a:solidFill>
                  <a:srgbClr val="004821"/>
                </a:solidFill>
              </a:rPr>
              <a:t>deceiving yourselves. </a:t>
            </a:r>
            <a:r>
              <a:rPr lang="en-ZA" i="1" dirty="0" smtClean="0">
                <a:solidFill>
                  <a:srgbClr val="004821"/>
                </a:solidFill>
              </a:rPr>
              <a:t>Because </a:t>
            </a:r>
            <a:r>
              <a:rPr lang="en-ZA" i="1" dirty="0" smtClean="0">
                <a:solidFill>
                  <a:srgbClr val="004821"/>
                </a:solidFill>
              </a:rPr>
              <a:t>if anyone is a hearer of the Word and not a doer, he is like a man who looks at his natural face in a mirror, for he looks at himself, and goes away, and immediately forgets what he was like. But he that looked into the perfect Torah, that of freedom</a:t>
            </a:r>
            <a:r>
              <a:rPr lang="en-ZA" i="1" dirty="0" smtClean="0">
                <a:solidFill>
                  <a:srgbClr val="004821"/>
                </a:solidFill>
              </a:rPr>
              <a:t>, </a:t>
            </a:r>
            <a:r>
              <a:rPr lang="en-ZA" i="1" dirty="0" smtClean="0">
                <a:solidFill>
                  <a:srgbClr val="004821"/>
                </a:solidFill>
              </a:rPr>
              <a:t>and continues in it, not becoming a hearer that forgets, but a doer of work, this one shall be blessed in his doing of the Torah. </a:t>
            </a:r>
            <a:r>
              <a:rPr lang="en-ZA" b="1" i="1" dirty="0" smtClean="0">
                <a:solidFill>
                  <a:srgbClr val="004821"/>
                </a:solidFill>
              </a:rPr>
              <a:t>(</a:t>
            </a:r>
            <a:r>
              <a:rPr lang="en-ZA" b="1" i="1" dirty="0" smtClean="0">
                <a:solidFill>
                  <a:srgbClr val="004821"/>
                </a:solidFill>
              </a:rPr>
              <a:t>James 1:22-25)</a:t>
            </a:r>
          </a:p>
          <a:p>
            <a:pPr>
              <a:lnSpc>
                <a:spcPts val="2200"/>
              </a:lnSpc>
            </a:pPr>
            <a:r>
              <a:rPr lang="en-ZA" dirty="0" smtClean="0"/>
              <a:t>In </a:t>
            </a:r>
            <a:r>
              <a:rPr lang="en-ZA" dirty="0" smtClean="0"/>
              <a:t>his wrestling, Jacob came “</a:t>
            </a:r>
            <a:r>
              <a:rPr lang="en-ZA" i="1" dirty="0" smtClean="0"/>
              <a:t>face to face</a:t>
            </a:r>
            <a:r>
              <a:rPr lang="en-ZA" dirty="0" smtClean="0"/>
              <a:t>” (like looking in a mirror) with this Torah of liberty, whom we know as </a:t>
            </a:r>
            <a:r>
              <a:rPr lang="he-IL" dirty="0" smtClean="0"/>
              <a:t>יהושע</a:t>
            </a:r>
            <a:r>
              <a:rPr lang="en-ZA" dirty="0" smtClean="0"/>
              <a:t> </a:t>
            </a:r>
            <a:r>
              <a:rPr lang="en-ZA" dirty="0" smtClean="0"/>
              <a:t>the Messiah. He came away from it with a new identity reflected in his new name. He also received a blessing of destiny.</a:t>
            </a:r>
            <a:endParaRPr lang="en-ZA"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SUMMARY</a:t>
            </a:r>
            <a:endParaRPr lang="en-ZA" dirty="0"/>
          </a:p>
        </p:txBody>
      </p:sp>
      <p:sp>
        <p:nvSpPr>
          <p:cNvPr id="3" name="Content Placeholder 2"/>
          <p:cNvSpPr>
            <a:spLocks noGrp="1"/>
          </p:cNvSpPr>
          <p:nvPr>
            <p:ph idx="1"/>
          </p:nvPr>
        </p:nvSpPr>
        <p:spPr/>
        <p:txBody>
          <a:bodyPr>
            <a:noAutofit/>
          </a:bodyPr>
          <a:lstStyle/>
          <a:p>
            <a:pPr>
              <a:lnSpc>
                <a:spcPts val="2400"/>
              </a:lnSpc>
            </a:pPr>
            <a:r>
              <a:rPr lang="en-ZA" dirty="0" smtClean="0"/>
              <a:t>Jacob was attempting to give back the blessing (</a:t>
            </a:r>
            <a:r>
              <a:rPr lang="en-ZA" dirty="0" err="1" smtClean="0"/>
              <a:t>bracha</a:t>
            </a:r>
            <a:r>
              <a:rPr lang="en-ZA" dirty="0" smtClean="0"/>
              <a:t>) he had stolen from Esau 20 years prior. Not the birthright blessing (</a:t>
            </a:r>
            <a:r>
              <a:rPr lang="en-ZA" dirty="0" err="1" smtClean="0"/>
              <a:t>bechira</a:t>
            </a:r>
            <a:r>
              <a:rPr lang="en-ZA" dirty="0" smtClean="0"/>
              <a:t>) which was rightfully his. The herds and flocks he set apart for Esau represented wealth </a:t>
            </a:r>
            <a:r>
              <a:rPr lang="en-ZA" i="1" dirty="0" smtClean="0"/>
              <a:t>(dew of heaven and the richness of the earth).</a:t>
            </a:r>
            <a:r>
              <a:rPr lang="en-ZA" dirty="0" smtClean="0"/>
              <a:t> The 7-fold bowing, calling Esau “</a:t>
            </a:r>
            <a:r>
              <a:rPr lang="en-ZA" i="1" dirty="0" smtClean="0"/>
              <a:t>my </a:t>
            </a:r>
            <a:r>
              <a:rPr lang="en-ZA" i="1" dirty="0" err="1" smtClean="0"/>
              <a:t>adonai</a:t>
            </a:r>
            <a:r>
              <a:rPr lang="en-ZA" dirty="0" smtClean="0"/>
              <a:t>”, and himself “</a:t>
            </a:r>
            <a:r>
              <a:rPr lang="en-ZA" i="1" dirty="0" smtClean="0"/>
              <a:t>your servant</a:t>
            </a:r>
            <a:r>
              <a:rPr lang="en-ZA" dirty="0" smtClean="0"/>
              <a:t>” represented the hand-over of power </a:t>
            </a:r>
            <a:r>
              <a:rPr lang="en-ZA" i="1" dirty="0" smtClean="0"/>
              <a:t>(be master over your brethren and let your mother’s sons bow down to you). </a:t>
            </a:r>
            <a:r>
              <a:rPr lang="en-ZA" dirty="0" smtClean="0"/>
              <a:t>Jacob understood that the sustenance of the Almighty was sufficient and wanted to make things right with Esau. He expresses his newly found truth in these words to his brother:</a:t>
            </a:r>
          </a:p>
          <a:p>
            <a:pPr algn="ctr">
              <a:lnSpc>
                <a:spcPts val="2400"/>
              </a:lnSpc>
            </a:pPr>
            <a:r>
              <a:rPr lang="en-ZA" i="1" dirty="0" smtClean="0">
                <a:solidFill>
                  <a:srgbClr val="004821"/>
                </a:solidFill>
              </a:rPr>
              <a:t>“Please, take my blessing that is brought to you, because Elohim has favoured me, and because I have all I need.” </a:t>
            </a:r>
            <a:r>
              <a:rPr lang="en-ZA" b="1" i="1" dirty="0" smtClean="0">
                <a:solidFill>
                  <a:srgbClr val="004821"/>
                </a:solidFill>
              </a:rPr>
              <a:t>(</a:t>
            </a:r>
            <a:r>
              <a:rPr lang="en-ZA" b="1" i="1" dirty="0" smtClean="0">
                <a:solidFill>
                  <a:srgbClr val="004821"/>
                </a:solidFill>
              </a:rPr>
              <a:t>Genesis 33:11)</a:t>
            </a:r>
          </a:p>
          <a:p>
            <a:pPr>
              <a:lnSpc>
                <a:spcPts val="2400"/>
              </a:lnSpc>
            </a:pPr>
            <a:r>
              <a:rPr lang="en-ZA" dirty="0" smtClean="0"/>
              <a:t>Jacob </a:t>
            </a:r>
            <a:r>
              <a:rPr lang="en-ZA" dirty="0" smtClean="0"/>
              <a:t>understands that he is complete in all he has. He wants Esau to take not only the gift of his animals, but the blessing that was never meant for him. In order to </a:t>
            </a:r>
            <a:r>
              <a:rPr lang="en-ZA" i="1" dirty="0" smtClean="0"/>
              <a:t>“have it all”,</a:t>
            </a:r>
            <a:r>
              <a:rPr lang="en-ZA" dirty="0" smtClean="0"/>
              <a:t> he must “</a:t>
            </a:r>
            <a:r>
              <a:rPr lang="en-ZA" i="1" dirty="0" smtClean="0"/>
              <a:t>give away”. </a:t>
            </a:r>
            <a:r>
              <a:rPr lang="en-ZA" dirty="0" smtClean="0"/>
              <a:t>These are the “</a:t>
            </a:r>
            <a:r>
              <a:rPr lang="en-ZA" i="1" dirty="0" smtClean="0"/>
              <a:t>truths”</a:t>
            </a:r>
            <a:r>
              <a:rPr lang="en-ZA" dirty="0" smtClean="0"/>
              <a:t> that Jacob learned in the wrestling match.</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OVERCOMER</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The wrestling match was the birth of “</a:t>
            </a:r>
            <a:r>
              <a:rPr lang="en-ZA" i="1" dirty="0" smtClean="0"/>
              <a:t>Israel”.</a:t>
            </a:r>
            <a:r>
              <a:rPr lang="en-ZA" dirty="0" smtClean="0"/>
              <a:t> Jacob learned that his “</a:t>
            </a:r>
            <a:r>
              <a:rPr lang="en-ZA" i="1" dirty="0" smtClean="0"/>
              <a:t>wealth” and “power”</a:t>
            </a:r>
            <a:r>
              <a:rPr lang="en-ZA" dirty="0" smtClean="0"/>
              <a:t> came not from the earth, but from the One who transcends this earth. Jacob struggled and prevailed to gain this </a:t>
            </a:r>
            <a:r>
              <a:rPr lang="en-ZA" i="1" dirty="0" smtClean="0"/>
              <a:t>“truth”; </a:t>
            </a:r>
            <a:r>
              <a:rPr lang="en-ZA" dirty="0" smtClean="0"/>
              <a:t>and in the same way, we also must strive to be </a:t>
            </a:r>
            <a:r>
              <a:rPr lang="en-ZA" i="1" dirty="0" smtClean="0"/>
              <a:t>“</a:t>
            </a:r>
            <a:r>
              <a:rPr lang="en-ZA" i="1" dirty="0" err="1" smtClean="0"/>
              <a:t>overcomers</a:t>
            </a:r>
            <a:r>
              <a:rPr lang="en-ZA" i="1" dirty="0" smtClean="0"/>
              <a:t>”. </a:t>
            </a:r>
            <a:r>
              <a:rPr lang="en-ZA" dirty="0" smtClean="0"/>
              <a:t>Like Jacob, we must learn that no matter what the odds are, no matter how much it hurts, we cannot let go of the </a:t>
            </a:r>
            <a:r>
              <a:rPr lang="en-ZA" i="1" dirty="0" smtClean="0"/>
              <a:t>“man” </a:t>
            </a:r>
            <a:r>
              <a:rPr lang="en-ZA" dirty="0" smtClean="0"/>
              <a:t>that has so much power in our lives. </a:t>
            </a:r>
            <a:r>
              <a:rPr lang="he-IL" dirty="0" smtClean="0"/>
              <a:t>יהושע</a:t>
            </a:r>
            <a:r>
              <a:rPr lang="en-ZA" dirty="0" smtClean="0"/>
              <a:t> “</a:t>
            </a:r>
            <a:r>
              <a:rPr lang="en-ZA" i="1" dirty="0" smtClean="0"/>
              <a:t>overcame”</a:t>
            </a:r>
            <a:r>
              <a:rPr lang="en-ZA" dirty="0" smtClean="0"/>
              <a:t> the world, and through faith, we can follow in His footsteps:</a:t>
            </a:r>
          </a:p>
          <a:p>
            <a:pPr algn="ctr">
              <a:lnSpc>
                <a:spcPts val="2100"/>
              </a:lnSpc>
            </a:pPr>
            <a:r>
              <a:rPr lang="en-ZA" b="1" i="1" dirty="0" smtClean="0">
                <a:solidFill>
                  <a:srgbClr val="004821"/>
                </a:solidFill>
              </a:rPr>
              <a:t>John </a:t>
            </a:r>
            <a:r>
              <a:rPr lang="en-ZA" b="1" i="1" dirty="0" smtClean="0">
                <a:solidFill>
                  <a:srgbClr val="004821"/>
                </a:solidFill>
              </a:rPr>
              <a:t>16:33 </a:t>
            </a:r>
            <a:r>
              <a:rPr lang="en-ZA" i="1" dirty="0" smtClean="0">
                <a:solidFill>
                  <a:srgbClr val="004821"/>
                </a:solidFill>
              </a:rPr>
              <a:t>"These things I have spoken to you, that in Me you may have peace. In the world you will have tribulation; but be of good cheer, I have overcome the world."</a:t>
            </a:r>
          </a:p>
          <a:p>
            <a:pPr algn="ctr">
              <a:lnSpc>
                <a:spcPts val="2100"/>
              </a:lnSpc>
            </a:pPr>
            <a:r>
              <a:rPr lang="en-ZA" b="1" i="1" dirty="0" smtClean="0">
                <a:solidFill>
                  <a:srgbClr val="004821"/>
                </a:solidFill>
              </a:rPr>
              <a:t>1 John 5:4 </a:t>
            </a:r>
            <a:r>
              <a:rPr lang="en-ZA" i="1" dirty="0" smtClean="0">
                <a:solidFill>
                  <a:srgbClr val="004821"/>
                </a:solidFill>
              </a:rPr>
              <a:t>For everyone born of </a:t>
            </a:r>
            <a:r>
              <a:rPr lang="en-ZA" i="1" dirty="0" err="1" smtClean="0">
                <a:solidFill>
                  <a:srgbClr val="004821"/>
                </a:solidFill>
              </a:rPr>
              <a:t>Adonai</a:t>
            </a:r>
            <a:r>
              <a:rPr lang="en-ZA" i="1" dirty="0" smtClean="0">
                <a:solidFill>
                  <a:srgbClr val="004821"/>
                </a:solidFill>
              </a:rPr>
              <a:t> overcomes the world. And this is the victory that has overcome the world -- our faith.</a:t>
            </a:r>
          </a:p>
          <a:p>
            <a:pPr>
              <a:lnSpc>
                <a:spcPts val="2100"/>
              </a:lnSpc>
            </a:pPr>
            <a:r>
              <a:rPr lang="en-ZA" dirty="0" smtClean="0"/>
              <a:t>There is a special position promised to those who </a:t>
            </a:r>
            <a:r>
              <a:rPr lang="en-ZA" i="1" dirty="0" smtClean="0"/>
              <a:t>“overcome”:</a:t>
            </a:r>
          </a:p>
          <a:p>
            <a:pPr algn="ctr">
              <a:lnSpc>
                <a:spcPts val="2100"/>
              </a:lnSpc>
            </a:pPr>
            <a:r>
              <a:rPr lang="en-ZA" b="1" i="1" dirty="0" smtClean="0">
                <a:solidFill>
                  <a:srgbClr val="004821"/>
                </a:solidFill>
              </a:rPr>
              <a:t>Revelation 3:12 </a:t>
            </a:r>
            <a:r>
              <a:rPr lang="en-ZA" i="1" dirty="0" smtClean="0">
                <a:solidFill>
                  <a:srgbClr val="004821"/>
                </a:solidFill>
              </a:rPr>
              <a:t>"He who overcomes, I will make him a pillar in the temple of My </a:t>
            </a:r>
            <a:r>
              <a:rPr lang="en-ZA" i="1" dirty="0" err="1" smtClean="0">
                <a:solidFill>
                  <a:srgbClr val="004821"/>
                </a:solidFill>
              </a:rPr>
              <a:t>Adonai</a:t>
            </a:r>
            <a:r>
              <a:rPr lang="en-ZA" i="1" dirty="0" smtClean="0">
                <a:solidFill>
                  <a:srgbClr val="004821"/>
                </a:solidFill>
              </a:rPr>
              <a:t>…"To him who overcomes I will grant to sit with Me on My throne, as I also overcame and sat down with My Father on His throne.</a:t>
            </a:r>
            <a:endParaRPr lang="en-ZA"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32</a:t>
            </a:fld>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WELCOME EMBRACE</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a:t>
            </a:r>
            <a:r>
              <a:rPr lang="en-ZA" i="1" dirty="0" err="1" smtClean="0">
                <a:solidFill>
                  <a:srgbClr val="004821"/>
                </a:solidFill>
              </a:rPr>
              <a:t>Ěsaw</a:t>
            </a:r>
            <a:r>
              <a:rPr lang="en-ZA" i="1" dirty="0" smtClean="0">
                <a:solidFill>
                  <a:srgbClr val="004821"/>
                </a:solidFill>
              </a:rPr>
              <a:t> ran to meet him, and embraced him, and fell on his neck and kissed him, and they wept. </a:t>
            </a:r>
            <a:r>
              <a:rPr lang="en-ZA" b="1" i="1" dirty="0" smtClean="0">
                <a:solidFill>
                  <a:srgbClr val="004821"/>
                </a:solidFill>
              </a:rPr>
              <a:t>(</a:t>
            </a:r>
            <a:r>
              <a:rPr lang="en-ZA" b="1" i="1" dirty="0" smtClean="0">
                <a:solidFill>
                  <a:srgbClr val="004821"/>
                </a:solidFill>
              </a:rPr>
              <a:t>Genesis 33:4)</a:t>
            </a:r>
          </a:p>
          <a:p>
            <a:pPr algn="just"/>
            <a:r>
              <a:rPr lang="en-ZA" b="1" dirty="0" smtClean="0">
                <a:solidFill>
                  <a:srgbClr val="C00000"/>
                </a:solidFill>
              </a:rPr>
              <a:t>Legends </a:t>
            </a:r>
            <a:r>
              <a:rPr lang="en-ZA" b="1" dirty="0" smtClean="0">
                <a:solidFill>
                  <a:srgbClr val="C00000"/>
                </a:solidFill>
              </a:rPr>
              <a:t>of the Jews: </a:t>
            </a:r>
            <a:r>
              <a:rPr lang="en-ZA" dirty="0" smtClean="0">
                <a:solidFill>
                  <a:srgbClr val="C00000"/>
                </a:solidFill>
              </a:rPr>
              <a:t>In the vehemence of his rage against Jacob, Esau vowed that he would not slay him with bow and arrow, but would bite him dead with his mouth, and suck his blood. But he was doomed to bitter disappointment, for Jacob's neck turned as hard as ivory, and in his helpless fury Esau could but gnash his teeth. The two brothers were like the ram and the wolf. A wolf wanted to tear a ram in pieces, and the ram defended himself with his horns, striking them deep into the flesh of the wolf. Both began to howl, the wolf because he could not secure his prey, and the ram from fear that the wolf renew his attacks. Esau bawled because his teeth were hurt by the ivory-like flesh of Jacob's neck, and Jacob feared that his brother would make a second attempt to bite him.</a:t>
            </a: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33</a:t>
            </a:fld>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SE’IR</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a:t>
            </a:r>
            <a:r>
              <a:rPr lang="en-ZA" sz="2400" i="1" dirty="0" smtClean="0">
                <a:solidFill>
                  <a:srgbClr val="004821"/>
                </a:solidFill>
              </a:rPr>
              <a:t> And he (</a:t>
            </a:r>
            <a:r>
              <a:rPr lang="en-ZA" sz="2400" i="1" dirty="0" err="1" smtClean="0">
                <a:solidFill>
                  <a:srgbClr val="004821"/>
                </a:solidFill>
              </a:rPr>
              <a:t>Esua</a:t>
            </a:r>
            <a:r>
              <a:rPr lang="en-ZA" sz="2400" i="1" dirty="0" smtClean="0">
                <a:solidFill>
                  <a:srgbClr val="004821"/>
                </a:solidFill>
              </a:rPr>
              <a:t>) said, “Let us depart and go, and let me go before you.” But he (Jacob) said to him, ... let me lead on slowly according to the pace of the livestock that go before me, and according to the pace of the children, until I come to my master in </a:t>
            </a:r>
            <a:r>
              <a:rPr lang="en-ZA" sz="2400" i="1" dirty="0" err="1" smtClean="0">
                <a:solidFill>
                  <a:srgbClr val="004821"/>
                </a:solidFill>
              </a:rPr>
              <a:t>Sĕʽir</a:t>
            </a:r>
            <a:r>
              <a:rPr lang="en-ZA" sz="2400" i="1" dirty="0" smtClean="0">
                <a:solidFill>
                  <a:srgbClr val="004821"/>
                </a:solidFill>
              </a:rPr>
              <a:t>.” .. And </a:t>
            </a:r>
            <a:r>
              <a:rPr lang="en-ZA" sz="2400" i="1" dirty="0" err="1" smtClean="0">
                <a:solidFill>
                  <a:srgbClr val="004821"/>
                </a:solidFill>
              </a:rPr>
              <a:t>Ěsaw</a:t>
            </a:r>
            <a:r>
              <a:rPr lang="en-ZA" sz="2400" i="1" dirty="0" smtClean="0">
                <a:solidFill>
                  <a:srgbClr val="004821"/>
                </a:solidFill>
              </a:rPr>
              <a:t> returned that day on his way to </a:t>
            </a:r>
            <a:r>
              <a:rPr lang="en-ZA" sz="2400" i="1" dirty="0" err="1" smtClean="0">
                <a:solidFill>
                  <a:srgbClr val="004821"/>
                </a:solidFill>
              </a:rPr>
              <a:t>Sĕʽir</a:t>
            </a:r>
            <a:r>
              <a:rPr lang="en-ZA" sz="2400" i="1" dirty="0" smtClean="0">
                <a:solidFill>
                  <a:srgbClr val="004821"/>
                </a:solidFill>
              </a:rPr>
              <a:t>. And </a:t>
            </a:r>
            <a:r>
              <a:rPr lang="en-ZA" sz="2400" i="1" dirty="0" err="1" smtClean="0">
                <a:solidFill>
                  <a:srgbClr val="004821"/>
                </a:solidFill>
              </a:rPr>
              <a:t>Yaʽaqob</a:t>
            </a:r>
            <a:r>
              <a:rPr lang="en-ZA" sz="2400" i="1" dirty="0" smtClean="0">
                <a:solidFill>
                  <a:srgbClr val="004821"/>
                </a:solidFill>
              </a:rPr>
              <a:t>̱ set out to Sukkoth, and built himself a house, and made booths for his livestock. That is why the name of the place is called Sukkoth</a:t>
            </a:r>
            <a:r>
              <a:rPr lang="en-ZA" sz="2400" b="1" i="1" dirty="0" smtClean="0">
                <a:solidFill>
                  <a:srgbClr val="004821"/>
                </a:solidFill>
              </a:rPr>
              <a:t>. (Genesis 33:12-17)</a:t>
            </a:r>
          </a:p>
          <a:p>
            <a:r>
              <a:rPr lang="en-ZA" sz="2400" dirty="0" smtClean="0"/>
              <a:t>Many teachers say that Jacob went in the opposite direction to deceive his brother again. This </a:t>
            </a:r>
            <a:r>
              <a:rPr lang="en-ZA" sz="2400" i="1" dirty="0" smtClean="0"/>
              <a:t>“</a:t>
            </a:r>
            <a:r>
              <a:rPr lang="en-ZA" sz="2400" i="1" dirty="0" err="1" smtClean="0"/>
              <a:t>Se’ir</a:t>
            </a:r>
            <a:r>
              <a:rPr lang="en-ZA" sz="2400" i="1" dirty="0" smtClean="0"/>
              <a:t>” </a:t>
            </a:r>
            <a:r>
              <a:rPr lang="en-ZA" sz="2400" dirty="0" smtClean="0"/>
              <a:t>is not Mt. </a:t>
            </a:r>
            <a:r>
              <a:rPr lang="en-ZA" sz="2400" dirty="0" err="1" smtClean="0"/>
              <a:t>Se’ir</a:t>
            </a:r>
            <a:r>
              <a:rPr lang="en-ZA" sz="2400" dirty="0" smtClean="0"/>
              <a:t>, the area of Edom. We read later that Esau moves to Edom and Mt. </a:t>
            </a:r>
            <a:r>
              <a:rPr lang="en-ZA" sz="2400" dirty="0" err="1" smtClean="0"/>
              <a:t>Se’ir</a:t>
            </a:r>
            <a:r>
              <a:rPr lang="en-ZA" sz="2400" dirty="0" smtClean="0"/>
              <a:t> after the death of Isaac. At this time, Esau was still living in Canaan. There is a Mt. </a:t>
            </a:r>
            <a:r>
              <a:rPr lang="en-ZA" sz="2400" dirty="0" err="1" smtClean="0"/>
              <a:t>Se’ir</a:t>
            </a:r>
            <a:r>
              <a:rPr lang="en-ZA" sz="2400" dirty="0" smtClean="0"/>
              <a:t> in Israel and it is located in Northern Judea (</a:t>
            </a:r>
            <a:r>
              <a:rPr lang="en-ZA" sz="2400" dirty="0" err="1" smtClean="0"/>
              <a:t>Yehudah</a:t>
            </a:r>
            <a:r>
              <a:rPr lang="en-ZA" sz="2400" dirty="0" smtClean="0"/>
              <a:t>), northwest of Jerusalem, not far from </a:t>
            </a:r>
            <a:r>
              <a:rPr lang="en-ZA" sz="2400" dirty="0" err="1" smtClean="0"/>
              <a:t>Beit</a:t>
            </a:r>
            <a:r>
              <a:rPr lang="en-ZA" sz="2400" dirty="0" smtClean="0"/>
              <a:t> El. It lies just south and west of </a:t>
            </a:r>
            <a:r>
              <a:rPr lang="en-ZA" sz="2400" dirty="0" err="1" smtClean="0"/>
              <a:t>Beit</a:t>
            </a:r>
            <a:r>
              <a:rPr lang="en-ZA" sz="2400" dirty="0" smtClean="0"/>
              <a:t> El. Jacob did not misdirect Esau into going to Jordan and then take off in another direction. He was heading toward the area of his brother’s home and then on to his father’s. It was Esau who named Mt. </a:t>
            </a:r>
            <a:r>
              <a:rPr lang="en-ZA" sz="2400" dirty="0" err="1" smtClean="0"/>
              <a:t>Se’ir</a:t>
            </a:r>
            <a:r>
              <a:rPr lang="en-ZA" sz="2400" dirty="0" smtClean="0"/>
              <a:t> in Edom as </a:t>
            </a:r>
            <a:r>
              <a:rPr lang="en-ZA" sz="2400" i="1" dirty="0" smtClean="0"/>
              <a:t>“</a:t>
            </a:r>
            <a:r>
              <a:rPr lang="en-ZA" sz="2400" i="1" dirty="0" err="1" smtClean="0"/>
              <a:t>Se’ir</a:t>
            </a:r>
            <a:r>
              <a:rPr lang="en-ZA" sz="2400" i="1" dirty="0" smtClean="0"/>
              <a:t>” </a:t>
            </a:r>
            <a:r>
              <a:rPr lang="en-ZA" sz="2400" dirty="0" smtClean="0"/>
              <a:t>means </a:t>
            </a:r>
            <a:r>
              <a:rPr lang="en-ZA" sz="2400" i="1" dirty="0" smtClean="0"/>
              <a:t>“hairy goat” </a:t>
            </a:r>
            <a:r>
              <a:rPr lang="en-ZA" sz="2400" dirty="0" smtClean="0"/>
              <a:t>in Hebrew and is represented by the two goats of Yom Kippur, Day of Atonement.</a:t>
            </a:r>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34</a:t>
            </a:fld>
            <a:endParaRPr lang="en-Z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PROPHET OBADIAH</a:t>
            </a:r>
            <a:endParaRPr lang="en-ZA" dirty="0"/>
          </a:p>
        </p:txBody>
      </p:sp>
      <p:sp>
        <p:nvSpPr>
          <p:cNvPr id="3" name="Content Placeholder 2"/>
          <p:cNvSpPr>
            <a:spLocks noGrp="1"/>
          </p:cNvSpPr>
          <p:nvPr>
            <p:ph idx="1"/>
          </p:nvPr>
        </p:nvSpPr>
        <p:spPr/>
        <p:txBody>
          <a:bodyPr>
            <a:noAutofit/>
          </a:bodyPr>
          <a:lstStyle/>
          <a:p>
            <a:pPr>
              <a:lnSpc>
                <a:spcPts val="2400"/>
              </a:lnSpc>
            </a:pPr>
            <a:r>
              <a:rPr lang="en-US" dirty="0" smtClean="0"/>
              <a:t>Eventually “</a:t>
            </a:r>
            <a:r>
              <a:rPr lang="en-US" i="1" dirty="0" smtClean="0"/>
              <a:t>Jacob will come to </a:t>
            </a:r>
            <a:r>
              <a:rPr lang="en-US" i="1" dirty="0" err="1" smtClean="0"/>
              <a:t>Seir</a:t>
            </a:r>
            <a:r>
              <a:rPr lang="en-US" i="1" dirty="0" smtClean="0"/>
              <a:t>.” </a:t>
            </a:r>
            <a:r>
              <a:rPr lang="en-US" dirty="0" smtClean="0"/>
              <a:t>The prophet Obadiah was from the tribe of Judah, and pronounced </a:t>
            </a:r>
            <a:r>
              <a:rPr lang="he-IL" dirty="0" smtClean="0"/>
              <a:t>יהוה</a:t>
            </a:r>
            <a:r>
              <a:rPr lang="en-US" dirty="0" smtClean="0"/>
              <a:t>’s </a:t>
            </a:r>
            <a:r>
              <a:rPr lang="en-US" dirty="0" smtClean="0"/>
              <a:t>judgment against Edom, the descendants of Esau. The ultimate destruction would come from the House of Jacob, repaying the years of destruction exacted by the </a:t>
            </a:r>
            <a:r>
              <a:rPr lang="en-US" dirty="0" err="1" smtClean="0"/>
              <a:t>Edomites</a:t>
            </a:r>
            <a:r>
              <a:rPr lang="en-US" dirty="0" smtClean="0"/>
              <a:t> ruling the world.</a:t>
            </a:r>
            <a:endParaRPr lang="en-ZA" dirty="0" smtClean="0"/>
          </a:p>
          <a:p>
            <a:pPr algn="ctr">
              <a:lnSpc>
                <a:spcPts val="2400"/>
              </a:lnSpc>
            </a:pPr>
            <a:r>
              <a:rPr lang="en-ZA" i="1" dirty="0" smtClean="0">
                <a:solidFill>
                  <a:srgbClr val="004821"/>
                </a:solidFill>
              </a:rPr>
              <a:t>“And the house of </a:t>
            </a:r>
            <a:r>
              <a:rPr lang="en-ZA" i="1" dirty="0" err="1" smtClean="0">
                <a:solidFill>
                  <a:srgbClr val="004821"/>
                </a:solidFill>
              </a:rPr>
              <a:t>Yaʽaqob</a:t>
            </a:r>
            <a:r>
              <a:rPr lang="en-ZA" i="1" dirty="0" smtClean="0">
                <a:solidFill>
                  <a:srgbClr val="004821"/>
                </a:solidFill>
              </a:rPr>
              <a:t>̱ shall be a fire, and the house of </a:t>
            </a:r>
            <a:r>
              <a:rPr lang="en-ZA" i="1" dirty="0" err="1" smtClean="0">
                <a:solidFill>
                  <a:srgbClr val="004821"/>
                </a:solidFill>
              </a:rPr>
              <a:t>Yosĕph</a:t>
            </a:r>
            <a:r>
              <a:rPr lang="en-ZA" i="1" dirty="0" smtClean="0">
                <a:solidFill>
                  <a:srgbClr val="004821"/>
                </a:solidFill>
              </a:rPr>
              <a:t> a flame, but the house of </a:t>
            </a:r>
            <a:r>
              <a:rPr lang="en-ZA" i="1" dirty="0" err="1" smtClean="0">
                <a:solidFill>
                  <a:srgbClr val="004821"/>
                </a:solidFill>
              </a:rPr>
              <a:t>Ěsaw</a:t>
            </a:r>
            <a:r>
              <a:rPr lang="en-ZA" i="1" dirty="0" smtClean="0">
                <a:solidFill>
                  <a:srgbClr val="004821"/>
                </a:solidFill>
              </a:rPr>
              <a:t> for stubble. And they shall burn among them and they shall consume them, so that no survivor is left of the house of </a:t>
            </a:r>
            <a:r>
              <a:rPr lang="en-ZA" i="1" dirty="0" err="1" smtClean="0">
                <a:solidFill>
                  <a:srgbClr val="004821"/>
                </a:solidFill>
              </a:rPr>
              <a:t>Ěsaw</a:t>
            </a:r>
            <a:r>
              <a:rPr lang="en-ZA" i="1" dirty="0" smtClean="0">
                <a:solidFill>
                  <a:srgbClr val="004821"/>
                </a:solidFill>
              </a:rPr>
              <a:t>.” For </a:t>
            </a:r>
            <a:r>
              <a:rPr lang="he-IL" i="1" dirty="0" smtClean="0">
                <a:solidFill>
                  <a:srgbClr val="004821"/>
                </a:solidFill>
              </a:rPr>
              <a:t>יהוה</a:t>
            </a:r>
            <a:r>
              <a:rPr lang="en-ZA" i="1" dirty="0" smtClean="0">
                <a:solidFill>
                  <a:srgbClr val="004821"/>
                </a:solidFill>
              </a:rPr>
              <a:t> has spoken. And they shall possess the South with the mountains of </a:t>
            </a:r>
            <a:r>
              <a:rPr lang="en-ZA" i="1" dirty="0" err="1" smtClean="0">
                <a:solidFill>
                  <a:srgbClr val="004821"/>
                </a:solidFill>
              </a:rPr>
              <a:t>Ěsaw</a:t>
            </a:r>
            <a:r>
              <a:rPr lang="en-ZA" i="1" dirty="0" smtClean="0">
                <a:solidFill>
                  <a:srgbClr val="004821"/>
                </a:solidFill>
              </a:rPr>
              <a:t>, and low country with the Philistines. And they shall possess the fields of </a:t>
            </a:r>
            <a:r>
              <a:rPr lang="en-ZA" i="1" dirty="0" err="1" smtClean="0">
                <a:solidFill>
                  <a:srgbClr val="004821"/>
                </a:solidFill>
              </a:rPr>
              <a:t>Ephrayim</a:t>
            </a:r>
            <a:r>
              <a:rPr lang="en-ZA" i="1" dirty="0" smtClean="0">
                <a:solidFill>
                  <a:srgbClr val="004821"/>
                </a:solidFill>
              </a:rPr>
              <a:t> and the fields of </a:t>
            </a:r>
            <a:r>
              <a:rPr lang="en-ZA" i="1" dirty="0" err="1" smtClean="0">
                <a:solidFill>
                  <a:srgbClr val="004821"/>
                </a:solidFill>
              </a:rPr>
              <a:t>Shomeron</a:t>
            </a:r>
            <a:r>
              <a:rPr lang="en-ZA" i="1" dirty="0" smtClean="0">
                <a:solidFill>
                  <a:srgbClr val="004821"/>
                </a:solidFill>
              </a:rPr>
              <a:t>, and Binyamin with </a:t>
            </a:r>
            <a:r>
              <a:rPr lang="en-ZA" i="1" dirty="0" err="1" smtClean="0">
                <a:solidFill>
                  <a:srgbClr val="004821"/>
                </a:solidFill>
              </a:rPr>
              <a:t>Gilʽad</a:t>
            </a:r>
            <a:r>
              <a:rPr lang="en-ZA" i="1" dirty="0" smtClean="0">
                <a:solidFill>
                  <a:srgbClr val="004821"/>
                </a:solidFill>
              </a:rPr>
              <a:t>̱, and the exiles of this host of the children of </a:t>
            </a:r>
            <a:r>
              <a:rPr lang="en-ZA" i="1" dirty="0" err="1" smtClean="0">
                <a:solidFill>
                  <a:srgbClr val="004821"/>
                </a:solidFill>
              </a:rPr>
              <a:t>Yisra’ĕl</a:t>
            </a:r>
            <a:r>
              <a:rPr lang="en-ZA" i="1" dirty="0" smtClean="0">
                <a:solidFill>
                  <a:srgbClr val="004821"/>
                </a:solidFill>
              </a:rPr>
              <a:t> possess that of the </a:t>
            </a:r>
            <a:r>
              <a:rPr lang="en-ZA" i="1" dirty="0" err="1" smtClean="0">
                <a:solidFill>
                  <a:srgbClr val="004821"/>
                </a:solidFill>
              </a:rPr>
              <a:t>Kenaʽanites</a:t>
            </a:r>
            <a:r>
              <a:rPr lang="en-ZA" i="1" dirty="0" smtClean="0">
                <a:solidFill>
                  <a:srgbClr val="004821"/>
                </a:solidFill>
              </a:rPr>
              <a:t> as far as </a:t>
            </a:r>
            <a:r>
              <a:rPr lang="en-ZA" i="1" dirty="0" err="1" smtClean="0">
                <a:solidFill>
                  <a:srgbClr val="004821"/>
                </a:solidFill>
              </a:rPr>
              <a:t>Tsarephath</a:t>
            </a:r>
            <a:r>
              <a:rPr lang="en-ZA" i="1" dirty="0" smtClean="0">
                <a:solidFill>
                  <a:srgbClr val="004821"/>
                </a:solidFill>
              </a:rPr>
              <a:t>, and the exiles of </a:t>
            </a:r>
            <a:r>
              <a:rPr lang="en-ZA" i="1" dirty="0" err="1" smtClean="0">
                <a:solidFill>
                  <a:srgbClr val="004821"/>
                </a:solidFill>
              </a:rPr>
              <a:t>Yerushalayim</a:t>
            </a:r>
            <a:r>
              <a:rPr lang="en-ZA" i="1" dirty="0" smtClean="0">
                <a:solidFill>
                  <a:srgbClr val="004821"/>
                </a:solidFill>
              </a:rPr>
              <a:t> who are in </a:t>
            </a:r>
            <a:r>
              <a:rPr lang="en-ZA" i="1" dirty="0" err="1" smtClean="0">
                <a:solidFill>
                  <a:srgbClr val="004821"/>
                </a:solidFill>
              </a:rPr>
              <a:t>Sepharad</a:t>
            </a:r>
            <a:r>
              <a:rPr lang="en-ZA" i="1" dirty="0" smtClean="0">
                <a:solidFill>
                  <a:srgbClr val="004821"/>
                </a:solidFill>
              </a:rPr>
              <a:t>̱ possess the cities of the South. And saviours shall come to Mount </a:t>
            </a:r>
            <a:r>
              <a:rPr lang="en-ZA" i="1" dirty="0" err="1" smtClean="0">
                <a:solidFill>
                  <a:srgbClr val="004821"/>
                </a:solidFill>
              </a:rPr>
              <a:t>Tsiyon</a:t>
            </a:r>
            <a:r>
              <a:rPr lang="en-ZA" i="1" dirty="0" smtClean="0">
                <a:solidFill>
                  <a:srgbClr val="004821"/>
                </a:solidFill>
              </a:rPr>
              <a:t> to judge the mountains of </a:t>
            </a:r>
            <a:r>
              <a:rPr lang="en-ZA" i="1" dirty="0" err="1" smtClean="0">
                <a:solidFill>
                  <a:srgbClr val="004821"/>
                </a:solidFill>
              </a:rPr>
              <a:t>Ěsaw</a:t>
            </a:r>
            <a:r>
              <a:rPr lang="en-ZA" i="1" dirty="0" smtClean="0">
                <a:solidFill>
                  <a:srgbClr val="004821"/>
                </a:solidFill>
              </a:rPr>
              <a:t>. And the reign shall belong to </a:t>
            </a:r>
            <a:r>
              <a:rPr lang="he-IL" i="1" dirty="0" smtClean="0">
                <a:solidFill>
                  <a:srgbClr val="004821"/>
                </a:solidFill>
              </a:rPr>
              <a:t>יהוה</a:t>
            </a:r>
            <a:r>
              <a:rPr lang="nl-NL" i="1" dirty="0" smtClean="0">
                <a:solidFill>
                  <a:srgbClr val="004821"/>
                </a:solidFill>
              </a:rPr>
              <a:t>. </a:t>
            </a:r>
            <a:r>
              <a:rPr lang="en-US" b="1" i="1" dirty="0" smtClean="0">
                <a:solidFill>
                  <a:srgbClr val="004821"/>
                </a:solidFill>
              </a:rPr>
              <a:t>(</a:t>
            </a:r>
            <a:r>
              <a:rPr lang="en-US" b="1" i="1" dirty="0" smtClean="0">
                <a:solidFill>
                  <a:srgbClr val="004821"/>
                </a:solidFill>
              </a:rPr>
              <a:t>Obadiah 1:18-21)</a:t>
            </a:r>
          </a:p>
          <a:p>
            <a:endParaRPr lang="en-US" dirty="0" smtClean="0"/>
          </a:p>
          <a:p>
            <a:pPr>
              <a:lnSpc>
                <a:spcPts val="23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35</a:t>
            </a:fld>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WHOLE OR COMPLETE</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8800" i="1" dirty="0" smtClean="0">
                <a:solidFill>
                  <a:srgbClr val="004821"/>
                </a:solidFill>
              </a:rPr>
              <a:t>And </a:t>
            </a:r>
            <a:r>
              <a:rPr lang="en-ZA" sz="8800" i="1" dirty="0" err="1" smtClean="0">
                <a:solidFill>
                  <a:srgbClr val="004821"/>
                </a:solidFill>
              </a:rPr>
              <a:t>Yaʽaqob</a:t>
            </a:r>
            <a:r>
              <a:rPr lang="en-ZA" sz="8800" i="1" dirty="0" smtClean="0">
                <a:solidFill>
                  <a:srgbClr val="004821"/>
                </a:solidFill>
              </a:rPr>
              <a:t>̱ came safely to the city of </a:t>
            </a:r>
            <a:r>
              <a:rPr lang="en-ZA" sz="8800" i="1" dirty="0" err="1" smtClean="0">
                <a:solidFill>
                  <a:srgbClr val="004821"/>
                </a:solidFill>
              </a:rPr>
              <a:t>Sheḵem</a:t>
            </a:r>
            <a:r>
              <a:rPr lang="en-ZA" sz="8800" i="1" dirty="0" smtClean="0">
                <a:solidFill>
                  <a:srgbClr val="004821"/>
                </a:solidFill>
              </a:rPr>
              <a:t>, which is in the land of </a:t>
            </a:r>
            <a:r>
              <a:rPr lang="en-ZA" sz="8800" i="1" dirty="0" err="1" smtClean="0">
                <a:solidFill>
                  <a:srgbClr val="004821"/>
                </a:solidFill>
              </a:rPr>
              <a:t>Kenaʽan</a:t>
            </a:r>
            <a:r>
              <a:rPr lang="en-ZA" sz="8800" i="1" dirty="0" smtClean="0">
                <a:solidFill>
                  <a:srgbClr val="004821"/>
                </a:solidFill>
              </a:rPr>
              <a:t>, when he came from </a:t>
            </a:r>
            <a:r>
              <a:rPr lang="en-ZA" sz="8800" i="1" dirty="0" err="1" smtClean="0">
                <a:solidFill>
                  <a:srgbClr val="004821"/>
                </a:solidFill>
              </a:rPr>
              <a:t>Paddan</a:t>
            </a:r>
            <a:r>
              <a:rPr lang="en-ZA" sz="8800" i="1" dirty="0" smtClean="0">
                <a:solidFill>
                  <a:srgbClr val="004821"/>
                </a:solidFill>
              </a:rPr>
              <a:t> Aram. And he pitched his tent before the city. And he bought the portion of the field where he had pitched his tent, from the children of </a:t>
            </a:r>
            <a:r>
              <a:rPr lang="en-ZA" sz="8800" i="1" dirty="0" err="1" smtClean="0">
                <a:solidFill>
                  <a:srgbClr val="004821"/>
                </a:solidFill>
              </a:rPr>
              <a:t>Ḥamor</a:t>
            </a:r>
            <a:r>
              <a:rPr lang="en-ZA" sz="8800" i="1" dirty="0" smtClean="0">
                <a:solidFill>
                  <a:srgbClr val="004821"/>
                </a:solidFill>
              </a:rPr>
              <a:t>, </a:t>
            </a:r>
            <a:r>
              <a:rPr lang="en-ZA" sz="8800" i="1" dirty="0" err="1" smtClean="0">
                <a:solidFill>
                  <a:srgbClr val="004821"/>
                </a:solidFill>
              </a:rPr>
              <a:t>Sheḵem’s</a:t>
            </a:r>
            <a:r>
              <a:rPr lang="en-ZA" sz="8800" i="1" dirty="0" smtClean="0">
                <a:solidFill>
                  <a:srgbClr val="004821"/>
                </a:solidFill>
              </a:rPr>
              <a:t> father, for one hundred </a:t>
            </a:r>
            <a:r>
              <a:rPr lang="en-ZA" sz="8800" i="1" dirty="0" err="1" smtClean="0">
                <a:solidFill>
                  <a:srgbClr val="004821"/>
                </a:solidFill>
              </a:rPr>
              <a:t>qesitah</a:t>
            </a:r>
            <a:r>
              <a:rPr lang="en-ZA" sz="8800" i="1" dirty="0" smtClean="0">
                <a:solidFill>
                  <a:srgbClr val="004821"/>
                </a:solidFill>
              </a:rPr>
              <a:t>. And he set up an altar there and called it Ěl </a:t>
            </a:r>
            <a:r>
              <a:rPr lang="en-ZA" sz="8800" i="1" dirty="0" err="1" smtClean="0">
                <a:solidFill>
                  <a:srgbClr val="004821"/>
                </a:solidFill>
              </a:rPr>
              <a:t>Elohĕ</a:t>
            </a:r>
            <a:r>
              <a:rPr lang="en-ZA" sz="8800" i="1" dirty="0" smtClean="0">
                <a:solidFill>
                  <a:srgbClr val="004821"/>
                </a:solidFill>
              </a:rPr>
              <a:t> </a:t>
            </a:r>
            <a:r>
              <a:rPr lang="en-ZA" sz="8800" i="1" dirty="0" err="1" smtClean="0">
                <a:solidFill>
                  <a:srgbClr val="004821"/>
                </a:solidFill>
              </a:rPr>
              <a:t>Yisra’ĕl</a:t>
            </a:r>
            <a:r>
              <a:rPr lang="en-ZA" sz="8800" i="1" dirty="0" smtClean="0">
                <a:solidFill>
                  <a:srgbClr val="004821"/>
                </a:solidFill>
              </a:rPr>
              <a:t>. </a:t>
            </a:r>
            <a:r>
              <a:rPr lang="en-ZA" sz="8800" b="1" i="1" dirty="0" smtClean="0">
                <a:solidFill>
                  <a:srgbClr val="004821"/>
                </a:solidFill>
              </a:rPr>
              <a:t>(Genesis 33:18-20)</a:t>
            </a:r>
          </a:p>
          <a:p>
            <a:r>
              <a:rPr lang="en-ZA" sz="8800" dirty="0" smtClean="0"/>
              <a:t>Now, here is something that you just don’t see in our English translations. Verse 18, reads, from the ISR Scriptures; </a:t>
            </a:r>
            <a:r>
              <a:rPr lang="en-ZA" sz="8800" i="1" dirty="0" smtClean="0">
                <a:solidFill>
                  <a:srgbClr val="002060"/>
                </a:solidFill>
              </a:rPr>
              <a:t>And </a:t>
            </a:r>
            <a:r>
              <a:rPr lang="en-ZA" sz="8800" i="1" dirty="0" err="1" smtClean="0">
                <a:solidFill>
                  <a:srgbClr val="002060"/>
                </a:solidFill>
              </a:rPr>
              <a:t>Ya‟aqob</a:t>
            </a:r>
            <a:r>
              <a:rPr lang="en-ZA" sz="8800" i="1" dirty="0" smtClean="0">
                <a:solidFill>
                  <a:srgbClr val="002060"/>
                </a:solidFill>
              </a:rPr>
              <a:t> came safely to the city of </a:t>
            </a:r>
            <a:r>
              <a:rPr lang="en-ZA" sz="8800" i="1" dirty="0" err="1" smtClean="0">
                <a:solidFill>
                  <a:srgbClr val="002060"/>
                </a:solidFill>
              </a:rPr>
              <a:t>Shekem</a:t>
            </a:r>
            <a:r>
              <a:rPr lang="en-ZA" sz="8800" i="1" dirty="0" smtClean="0">
                <a:solidFill>
                  <a:srgbClr val="002060"/>
                </a:solidFill>
              </a:rPr>
              <a:t>, which is in the land of </a:t>
            </a:r>
            <a:r>
              <a:rPr lang="en-ZA" sz="8800" i="1" dirty="0" err="1" smtClean="0">
                <a:solidFill>
                  <a:srgbClr val="002060"/>
                </a:solidFill>
              </a:rPr>
              <a:t>Kena‟an</a:t>
            </a:r>
            <a:r>
              <a:rPr lang="en-ZA" sz="8800" i="1" dirty="0" smtClean="0">
                <a:solidFill>
                  <a:srgbClr val="002060"/>
                </a:solidFill>
              </a:rPr>
              <a:t>, when he came from </a:t>
            </a:r>
            <a:r>
              <a:rPr lang="en-ZA" sz="8800" i="1" dirty="0" err="1" smtClean="0">
                <a:solidFill>
                  <a:srgbClr val="002060"/>
                </a:solidFill>
              </a:rPr>
              <a:t>Paddan</a:t>
            </a:r>
            <a:r>
              <a:rPr lang="en-ZA" sz="8800" i="1" dirty="0" smtClean="0">
                <a:solidFill>
                  <a:srgbClr val="002060"/>
                </a:solidFill>
              </a:rPr>
              <a:t> Aram. And he pitched his tent before the city. Now, from the King James Version it reads a little differently; And Jacob came to </a:t>
            </a:r>
            <a:r>
              <a:rPr lang="en-ZA" sz="8800" i="1" dirty="0" err="1" smtClean="0">
                <a:solidFill>
                  <a:srgbClr val="002060"/>
                </a:solidFill>
              </a:rPr>
              <a:t>Shalem</a:t>
            </a:r>
            <a:r>
              <a:rPr lang="en-ZA" sz="8800" i="1" dirty="0" smtClean="0">
                <a:solidFill>
                  <a:srgbClr val="002060"/>
                </a:solidFill>
              </a:rPr>
              <a:t>, a city of </a:t>
            </a:r>
            <a:r>
              <a:rPr lang="en-ZA" sz="8800" i="1" dirty="0" err="1" smtClean="0">
                <a:solidFill>
                  <a:srgbClr val="002060"/>
                </a:solidFill>
              </a:rPr>
              <a:t>Shechem</a:t>
            </a:r>
            <a:r>
              <a:rPr lang="en-ZA" sz="8800" i="1" dirty="0" smtClean="0">
                <a:solidFill>
                  <a:srgbClr val="002060"/>
                </a:solidFill>
              </a:rPr>
              <a:t>, which [is] in the land of Canaan, when he came from </a:t>
            </a:r>
            <a:r>
              <a:rPr lang="en-ZA" sz="8800" i="1" dirty="0" err="1" smtClean="0">
                <a:solidFill>
                  <a:srgbClr val="002060"/>
                </a:solidFill>
              </a:rPr>
              <a:t>Padanaram</a:t>
            </a:r>
            <a:r>
              <a:rPr lang="en-ZA" sz="8800" i="1" dirty="0" smtClean="0">
                <a:solidFill>
                  <a:srgbClr val="002060"/>
                </a:solidFill>
              </a:rPr>
              <a:t>; and pitched his tent before the city. </a:t>
            </a:r>
          </a:p>
          <a:p>
            <a:r>
              <a:rPr lang="en-ZA" sz="8800" dirty="0" smtClean="0"/>
              <a:t>In the Hebrew, it reads; </a:t>
            </a:r>
            <a:r>
              <a:rPr lang="en-ZA" sz="8800" i="1" dirty="0" err="1" smtClean="0">
                <a:solidFill>
                  <a:srgbClr val="027407"/>
                </a:solidFill>
              </a:rPr>
              <a:t>Va‟abo</a:t>
            </a:r>
            <a:r>
              <a:rPr lang="en-ZA" sz="8800" i="1" dirty="0" smtClean="0">
                <a:solidFill>
                  <a:srgbClr val="027407"/>
                </a:solidFill>
              </a:rPr>
              <a:t> </a:t>
            </a:r>
            <a:r>
              <a:rPr lang="en-ZA" sz="8800" i="1" dirty="0" err="1" smtClean="0">
                <a:solidFill>
                  <a:srgbClr val="027407"/>
                </a:solidFill>
              </a:rPr>
              <a:t>Ya‟aqob</a:t>
            </a:r>
            <a:r>
              <a:rPr lang="en-ZA" sz="8800" i="1" dirty="0" smtClean="0">
                <a:solidFill>
                  <a:srgbClr val="027407"/>
                </a:solidFill>
              </a:rPr>
              <a:t> </a:t>
            </a:r>
            <a:r>
              <a:rPr lang="en-ZA" sz="8800" i="1" dirty="0" err="1" smtClean="0">
                <a:solidFill>
                  <a:srgbClr val="027407"/>
                </a:solidFill>
              </a:rPr>
              <a:t>shalem</a:t>
            </a:r>
            <a:r>
              <a:rPr lang="en-ZA" sz="8800" i="1" dirty="0" smtClean="0">
                <a:solidFill>
                  <a:srgbClr val="027407"/>
                </a:solidFill>
              </a:rPr>
              <a:t> </a:t>
            </a:r>
            <a:r>
              <a:rPr lang="en-ZA" sz="8800" i="1" dirty="0" err="1" smtClean="0">
                <a:solidFill>
                  <a:srgbClr val="027407"/>
                </a:solidFill>
              </a:rPr>
              <a:t>e‟yr</a:t>
            </a:r>
            <a:r>
              <a:rPr lang="en-ZA" sz="8800" i="1" dirty="0" smtClean="0">
                <a:solidFill>
                  <a:srgbClr val="027407"/>
                </a:solidFill>
              </a:rPr>
              <a:t> </a:t>
            </a:r>
            <a:r>
              <a:rPr lang="en-ZA" sz="8800" i="1" dirty="0" err="1" smtClean="0">
                <a:solidFill>
                  <a:srgbClr val="027407"/>
                </a:solidFill>
              </a:rPr>
              <a:t>Shekem</a:t>
            </a:r>
            <a:r>
              <a:rPr lang="en-ZA" sz="8800" i="1" dirty="0" smtClean="0">
                <a:solidFill>
                  <a:srgbClr val="027407"/>
                </a:solidFill>
              </a:rPr>
              <a:t> </a:t>
            </a:r>
            <a:r>
              <a:rPr lang="en-ZA" sz="8800" i="1" dirty="0" err="1" smtClean="0">
                <a:solidFill>
                  <a:srgbClr val="027407"/>
                </a:solidFill>
              </a:rPr>
              <a:t>asher</a:t>
            </a:r>
            <a:r>
              <a:rPr lang="en-ZA" sz="8800" i="1" dirty="0" smtClean="0">
                <a:solidFill>
                  <a:srgbClr val="027407"/>
                </a:solidFill>
              </a:rPr>
              <a:t> </a:t>
            </a:r>
            <a:r>
              <a:rPr lang="en-ZA" sz="8800" i="1" dirty="0" err="1" smtClean="0">
                <a:solidFill>
                  <a:srgbClr val="027407"/>
                </a:solidFill>
              </a:rPr>
              <a:t>b‟eretz</a:t>
            </a:r>
            <a:r>
              <a:rPr lang="en-ZA" sz="8800" i="1" dirty="0" smtClean="0">
                <a:solidFill>
                  <a:srgbClr val="027407"/>
                </a:solidFill>
              </a:rPr>
              <a:t> </a:t>
            </a:r>
            <a:r>
              <a:rPr lang="en-ZA" sz="8800" i="1" dirty="0" err="1" smtClean="0">
                <a:solidFill>
                  <a:srgbClr val="027407"/>
                </a:solidFill>
              </a:rPr>
              <a:t>Kena‟an</a:t>
            </a:r>
            <a:r>
              <a:rPr lang="en-ZA" sz="8800" i="1" dirty="0" smtClean="0">
                <a:solidFill>
                  <a:srgbClr val="027407"/>
                </a:solidFill>
              </a:rPr>
              <a:t> </a:t>
            </a:r>
            <a:r>
              <a:rPr lang="en-ZA" sz="8800" i="1" dirty="0" err="1" smtClean="0">
                <a:solidFill>
                  <a:srgbClr val="027407"/>
                </a:solidFill>
              </a:rPr>
              <a:t>b‟vo</a:t>
            </a:r>
            <a:r>
              <a:rPr lang="en-ZA" sz="8800" i="1" dirty="0" smtClean="0">
                <a:solidFill>
                  <a:srgbClr val="027407"/>
                </a:solidFill>
              </a:rPr>
              <a:t> </a:t>
            </a:r>
            <a:r>
              <a:rPr lang="en-ZA" sz="8800" i="1" dirty="0" err="1" smtClean="0">
                <a:solidFill>
                  <a:srgbClr val="027407"/>
                </a:solidFill>
              </a:rPr>
              <a:t>Paddan</a:t>
            </a:r>
            <a:r>
              <a:rPr lang="en-ZA" sz="8800" i="1" dirty="0" smtClean="0">
                <a:solidFill>
                  <a:srgbClr val="027407"/>
                </a:solidFill>
              </a:rPr>
              <a:t> Aram </a:t>
            </a:r>
            <a:r>
              <a:rPr lang="en-ZA" sz="8800" i="1" dirty="0" err="1" smtClean="0">
                <a:solidFill>
                  <a:srgbClr val="027407"/>
                </a:solidFill>
              </a:rPr>
              <a:t>va‟eechan</a:t>
            </a:r>
            <a:r>
              <a:rPr lang="en-ZA" sz="8800" i="1" dirty="0" smtClean="0">
                <a:solidFill>
                  <a:srgbClr val="027407"/>
                </a:solidFill>
              </a:rPr>
              <a:t> et </a:t>
            </a:r>
            <a:r>
              <a:rPr lang="en-ZA" sz="8800" i="1" dirty="0" err="1" smtClean="0">
                <a:solidFill>
                  <a:srgbClr val="027407"/>
                </a:solidFill>
              </a:rPr>
              <a:t>paney</a:t>
            </a:r>
            <a:r>
              <a:rPr lang="en-ZA" sz="8800" i="1" dirty="0" smtClean="0">
                <a:solidFill>
                  <a:srgbClr val="027407"/>
                </a:solidFill>
              </a:rPr>
              <a:t> </a:t>
            </a:r>
            <a:r>
              <a:rPr lang="en-ZA" sz="8800" i="1" dirty="0" err="1" smtClean="0">
                <a:solidFill>
                  <a:srgbClr val="027407"/>
                </a:solidFill>
              </a:rPr>
              <a:t>ha‟eyr</a:t>
            </a:r>
            <a:r>
              <a:rPr lang="en-ZA" sz="8800" dirty="0" smtClean="0"/>
              <a:t> and translates as; And came </a:t>
            </a:r>
            <a:r>
              <a:rPr lang="en-ZA" sz="8800" dirty="0" err="1" smtClean="0"/>
              <a:t>Ya‟aqob</a:t>
            </a:r>
            <a:r>
              <a:rPr lang="en-ZA" sz="8800" dirty="0" smtClean="0"/>
              <a:t> whole or complete to the city of </a:t>
            </a:r>
            <a:r>
              <a:rPr lang="en-ZA" sz="8800" dirty="0" err="1" smtClean="0"/>
              <a:t>Shekem</a:t>
            </a:r>
            <a:r>
              <a:rPr lang="en-ZA" sz="8800" dirty="0" smtClean="0"/>
              <a:t> that is in the land of </a:t>
            </a:r>
            <a:r>
              <a:rPr lang="en-ZA" sz="8800" dirty="0" err="1" smtClean="0"/>
              <a:t>Kena‟an</a:t>
            </a:r>
            <a:r>
              <a:rPr lang="en-ZA" sz="8800" dirty="0" smtClean="0"/>
              <a:t> and having come from </a:t>
            </a:r>
            <a:r>
              <a:rPr lang="en-ZA" sz="8800" dirty="0" err="1" smtClean="0"/>
              <a:t>Paddan</a:t>
            </a:r>
            <a:r>
              <a:rPr lang="en-ZA" sz="8800" dirty="0" smtClean="0"/>
              <a:t> Aram and encamped before the city. </a:t>
            </a:r>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36</a:t>
            </a:fld>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SHALEM</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Jacob </a:t>
            </a:r>
            <a:r>
              <a:rPr lang="en-ZA" dirty="0" smtClean="0"/>
              <a:t>did not arrive in </a:t>
            </a:r>
            <a:r>
              <a:rPr lang="en-ZA" dirty="0" err="1" smtClean="0"/>
              <a:t>Shekem</a:t>
            </a:r>
            <a:r>
              <a:rPr lang="en-ZA" dirty="0" smtClean="0"/>
              <a:t> “</a:t>
            </a:r>
            <a:r>
              <a:rPr lang="en-ZA" i="1" dirty="0" smtClean="0"/>
              <a:t>safely</a:t>
            </a:r>
            <a:r>
              <a:rPr lang="en-ZA" dirty="0" smtClean="0"/>
              <a:t>”; nor did he come to the city of “</a:t>
            </a:r>
            <a:r>
              <a:rPr lang="en-ZA" i="1" dirty="0" err="1" smtClean="0"/>
              <a:t>Shalem</a:t>
            </a:r>
            <a:r>
              <a:rPr lang="en-ZA" dirty="0" smtClean="0"/>
              <a:t>”. </a:t>
            </a:r>
            <a:r>
              <a:rPr lang="en-ZA" dirty="0" err="1" smtClean="0"/>
              <a:t>Shalem</a:t>
            </a:r>
            <a:r>
              <a:rPr lang="en-ZA" dirty="0" smtClean="0"/>
              <a:t> is not a city of </a:t>
            </a:r>
            <a:r>
              <a:rPr lang="en-ZA" dirty="0" err="1" smtClean="0"/>
              <a:t>Shekem</a:t>
            </a:r>
            <a:r>
              <a:rPr lang="en-ZA" dirty="0" smtClean="0"/>
              <a:t>. The city of “</a:t>
            </a:r>
            <a:r>
              <a:rPr lang="en-ZA" i="1" dirty="0" err="1" smtClean="0"/>
              <a:t>Shalem</a:t>
            </a:r>
            <a:r>
              <a:rPr lang="en-ZA" dirty="0" smtClean="0"/>
              <a:t>” was the city/kingdom where the </a:t>
            </a:r>
            <a:r>
              <a:rPr lang="en-ZA" dirty="0" err="1" smtClean="0"/>
              <a:t>Melek</a:t>
            </a:r>
            <a:r>
              <a:rPr lang="en-ZA" dirty="0" smtClean="0"/>
              <a:t> </a:t>
            </a:r>
            <a:r>
              <a:rPr lang="en-ZA" dirty="0" err="1" smtClean="0"/>
              <a:t>Tzadik</a:t>
            </a:r>
            <a:r>
              <a:rPr lang="en-ZA" dirty="0" smtClean="0"/>
              <a:t>, Shem, was the King. Contrary to Strong’s Exhaustive Concordance and Dictionary, it does not mean “</a:t>
            </a:r>
            <a:r>
              <a:rPr lang="en-ZA" i="1" dirty="0" smtClean="0"/>
              <a:t>peace”</a:t>
            </a:r>
            <a:r>
              <a:rPr lang="en-ZA" dirty="0" smtClean="0"/>
              <a:t>. It does not mean the same thing as “</a:t>
            </a:r>
            <a:r>
              <a:rPr lang="en-ZA" i="1" dirty="0" smtClean="0"/>
              <a:t>shalom”. </a:t>
            </a:r>
            <a:r>
              <a:rPr lang="en-ZA" dirty="0" smtClean="0"/>
              <a:t>“</a:t>
            </a:r>
            <a:r>
              <a:rPr lang="en-ZA" i="1" dirty="0" err="1" smtClean="0"/>
              <a:t>Shalem</a:t>
            </a:r>
            <a:r>
              <a:rPr lang="en-ZA" dirty="0" smtClean="0"/>
              <a:t>”, although spelled the same as “</a:t>
            </a:r>
            <a:r>
              <a:rPr lang="en-ZA" i="1" dirty="0" smtClean="0"/>
              <a:t>shalom” (“shin-lamed-</a:t>
            </a:r>
            <a:r>
              <a:rPr lang="en-ZA" i="1" dirty="0" err="1" smtClean="0"/>
              <a:t>mem</a:t>
            </a:r>
            <a:r>
              <a:rPr lang="en-ZA" i="1" dirty="0" smtClean="0"/>
              <a:t>” </a:t>
            </a:r>
            <a:r>
              <a:rPr lang="en-ZA" dirty="0" smtClean="0"/>
              <a:t>- except for the vowel markings), is a variation of the root word that means </a:t>
            </a:r>
            <a:r>
              <a:rPr lang="en-ZA" i="1" dirty="0" smtClean="0"/>
              <a:t>“whole”, “complete”, “unified”, “finished” and “restored”, </a:t>
            </a:r>
            <a:r>
              <a:rPr lang="en-ZA" dirty="0" smtClean="0"/>
              <a:t>according to </a:t>
            </a:r>
            <a:r>
              <a:rPr lang="en-ZA" dirty="0" err="1" smtClean="0"/>
              <a:t>Gesenius</a:t>
            </a:r>
            <a:r>
              <a:rPr lang="en-ZA" dirty="0" smtClean="0"/>
              <a:t>’ Hebrew-</a:t>
            </a:r>
            <a:r>
              <a:rPr lang="en-ZA" dirty="0" err="1" smtClean="0"/>
              <a:t>Chaldee</a:t>
            </a:r>
            <a:r>
              <a:rPr lang="en-ZA" dirty="0" smtClean="0"/>
              <a:t> Lexicon, Klein’s Etymological Dictionary of the Hebrew Language and Brown, Driver, Briggs. </a:t>
            </a:r>
            <a:endParaRPr lang="en-ZA" dirty="0" smtClean="0"/>
          </a:p>
          <a:p>
            <a:pPr>
              <a:lnSpc>
                <a:spcPts val="2100"/>
              </a:lnSpc>
            </a:pPr>
            <a:r>
              <a:rPr lang="en-ZA" dirty="0" smtClean="0"/>
              <a:t>Now</a:t>
            </a:r>
            <a:r>
              <a:rPr lang="en-ZA" dirty="0" smtClean="0"/>
              <a:t>, there are no vowel markings in the Hebrew Scriptures. How do we know that </a:t>
            </a:r>
            <a:r>
              <a:rPr lang="he-IL" dirty="0" smtClean="0"/>
              <a:t>יהוה</a:t>
            </a:r>
            <a:r>
              <a:rPr lang="en-ZA" dirty="0" smtClean="0"/>
              <a:t> </a:t>
            </a:r>
            <a:r>
              <a:rPr lang="en-ZA" dirty="0" smtClean="0"/>
              <a:t>did not intend to use the word </a:t>
            </a:r>
            <a:r>
              <a:rPr lang="en-ZA" i="1" dirty="0" smtClean="0"/>
              <a:t>“shalom</a:t>
            </a:r>
            <a:r>
              <a:rPr lang="en-ZA" dirty="0" smtClean="0"/>
              <a:t>” to say that </a:t>
            </a:r>
            <a:r>
              <a:rPr lang="en-ZA" dirty="0" smtClean="0"/>
              <a:t>Jacob </a:t>
            </a:r>
            <a:r>
              <a:rPr lang="en-ZA" dirty="0" smtClean="0"/>
              <a:t>arrived in </a:t>
            </a:r>
            <a:r>
              <a:rPr lang="en-ZA" i="1" dirty="0" smtClean="0"/>
              <a:t>“peace</a:t>
            </a:r>
            <a:r>
              <a:rPr lang="en-ZA" dirty="0" smtClean="0"/>
              <a:t>”? Had the intent been to say </a:t>
            </a:r>
            <a:r>
              <a:rPr lang="en-ZA" i="1" dirty="0" smtClean="0"/>
              <a:t>“And came </a:t>
            </a:r>
            <a:r>
              <a:rPr lang="en-ZA" i="1" dirty="0" smtClean="0"/>
              <a:t>Jacob</a:t>
            </a:r>
            <a:r>
              <a:rPr lang="en-ZA" i="1" dirty="0" smtClean="0"/>
              <a:t> </a:t>
            </a:r>
            <a:r>
              <a:rPr lang="en-ZA" i="1" dirty="0" smtClean="0"/>
              <a:t>in peace to the city of </a:t>
            </a:r>
            <a:r>
              <a:rPr lang="en-ZA" i="1" dirty="0" err="1" smtClean="0"/>
              <a:t>Shekem</a:t>
            </a:r>
            <a:r>
              <a:rPr lang="en-ZA" i="1" dirty="0" smtClean="0"/>
              <a:t>….”</a:t>
            </a:r>
            <a:r>
              <a:rPr lang="en-ZA" dirty="0" smtClean="0"/>
              <a:t>, it would read in the Hebrew “</a:t>
            </a:r>
            <a:r>
              <a:rPr lang="en-ZA" i="1" dirty="0" err="1" smtClean="0"/>
              <a:t>b‟shalom</a:t>
            </a:r>
            <a:r>
              <a:rPr lang="en-ZA" dirty="0" smtClean="0"/>
              <a:t>” (in peace). There is no letter “</a:t>
            </a:r>
            <a:r>
              <a:rPr lang="en-ZA" i="1" dirty="0" smtClean="0"/>
              <a:t>bet</a:t>
            </a:r>
            <a:r>
              <a:rPr lang="en-ZA" dirty="0" smtClean="0"/>
              <a:t>” as a prefix. So, “</a:t>
            </a:r>
            <a:r>
              <a:rPr lang="en-ZA" i="1" dirty="0" err="1" smtClean="0"/>
              <a:t>shalem</a:t>
            </a:r>
            <a:r>
              <a:rPr lang="en-ZA" i="1" dirty="0" smtClean="0"/>
              <a:t>”</a:t>
            </a:r>
            <a:r>
              <a:rPr lang="en-ZA" dirty="0" smtClean="0"/>
              <a:t> would be the proper word to use here. The </a:t>
            </a:r>
            <a:r>
              <a:rPr lang="en-ZA" dirty="0" err="1" smtClean="0"/>
              <a:t>Melek</a:t>
            </a:r>
            <a:r>
              <a:rPr lang="en-ZA" dirty="0" smtClean="0"/>
              <a:t> </a:t>
            </a:r>
            <a:r>
              <a:rPr lang="en-ZA" dirty="0" err="1" smtClean="0"/>
              <a:t>Tzadik</a:t>
            </a:r>
            <a:r>
              <a:rPr lang="en-ZA" dirty="0" smtClean="0"/>
              <a:t> might be the “</a:t>
            </a:r>
            <a:r>
              <a:rPr lang="en-ZA" i="1" dirty="0" smtClean="0"/>
              <a:t>Prince of Shalom”</a:t>
            </a:r>
            <a:r>
              <a:rPr lang="en-ZA" dirty="0" smtClean="0"/>
              <a:t> (Peace); but also, He is the “</a:t>
            </a:r>
            <a:r>
              <a:rPr lang="en-ZA" i="1" dirty="0" smtClean="0"/>
              <a:t>King of </a:t>
            </a:r>
            <a:r>
              <a:rPr lang="en-ZA" i="1" dirty="0" err="1" smtClean="0"/>
              <a:t>Shalem</a:t>
            </a:r>
            <a:r>
              <a:rPr lang="en-ZA" i="1" dirty="0" smtClean="0"/>
              <a:t>” (“Wholeness” or “Completeness”).</a:t>
            </a:r>
            <a:endParaRPr lang="en-ZA"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37</a:t>
            </a:fld>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PADDAN ARAM</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Jacob </a:t>
            </a:r>
            <a:r>
              <a:rPr lang="en-ZA" dirty="0" smtClean="0"/>
              <a:t>was returning home from “</a:t>
            </a:r>
            <a:r>
              <a:rPr lang="en-ZA" i="1" dirty="0" err="1" smtClean="0"/>
              <a:t>Paddan</a:t>
            </a:r>
            <a:r>
              <a:rPr lang="en-ZA" i="1" dirty="0" smtClean="0"/>
              <a:t> Aram</a:t>
            </a:r>
            <a:r>
              <a:rPr lang="en-ZA" dirty="0" smtClean="0"/>
              <a:t>”. This is a very special place. It was the birthplace of his wives and his mother, </a:t>
            </a:r>
            <a:r>
              <a:rPr lang="en-ZA" dirty="0" err="1" smtClean="0"/>
              <a:t>Rivka</a:t>
            </a:r>
            <a:r>
              <a:rPr lang="en-ZA" dirty="0" smtClean="0"/>
              <a:t>, and where </a:t>
            </a:r>
            <a:r>
              <a:rPr lang="en-ZA" dirty="0" smtClean="0"/>
              <a:t>Abraham </a:t>
            </a:r>
            <a:r>
              <a:rPr lang="en-ZA" dirty="0" smtClean="0"/>
              <a:t>lived just prior to his call to leave Babylon and sojourn in the Land. </a:t>
            </a:r>
          </a:p>
          <a:p>
            <a:pPr algn="just">
              <a:lnSpc>
                <a:spcPts val="2300"/>
              </a:lnSpc>
            </a:pPr>
            <a:r>
              <a:rPr lang="en-ZA" i="1" dirty="0" smtClean="0"/>
              <a:t>“</a:t>
            </a:r>
            <a:r>
              <a:rPr lang="en-ZA" i="1" dirty="0" err="1" smtClean="0"/>
              <a:t>Paddan</a:t>
            </a:r>
            <a:r>
              <a:rPr lang="en-ZA" dirty="0" smtClean="0"/>
              <a:t>” (</a:t>
            </a:r>
            <a:r>
              <a:rPr lang="en-ZA" dirty="0" err="1" smtClean="0"/>
              <a:t>pey</a:t>
            </a:r>
            <a:r>
              <a:rPr lang="en-ZA" dirty="0" smtClean="0"/>
              <a:t>-</a:t>
            </a:r>
            <a:r>
              <a:rPr lang="en-ZA" dirty="0" err="1" smtClean="0"/>
              <a:t>dalet</a:t>
            </a:r>
            <a:r>
              <a:rPr lang="en-ZA" dirty="0" smtClean="0"/>
              <a:t>-nun) in Strong’s Concordance, means “</a:t>
            </a:r>
            <a:r>
              <a:rPr lang="en-ZA" i="1" dirty="0" smtClean="0"/>
              <a:t>field” or “plain</a:t>
            </a:r>
            <a:r>
              <a:rPr lang="en-ZA" dirty="0" smtClean="0"/>
              <a:t>”. </a:t>
            </a:r>
            <a:r>
              <a:rPr lang="en-ZA" dirty="0" err="1" smtClean="0"/>
              <a:t>Gesenius</a:t>
            </a:r>
            <a:r>
              <a:rPr lang="en-ZA" dirty="0" smtClean="0"/>
              <a:t>’ Lexicon and Klein’s Dictionary, indicates that “</a:t>
            </a:r>
            <a:r>
              <a:rPr lang="en-ZA" i="1" dirty="0" err="1" smtClean="0"/>
              <a:t>paddah</a:t>
            </a:r>
            <a:r>
              <a:rPr lang="en-ZA" i="1" dirty="0" smtClean="0"/>
              <a:t>” (</a:t>
            </a:r>
            <a:r>
              <a:rPr lang="en-ZA" i="1" dirty="0" err="1" smtClean="0"/>
              <a:t>pey</a:t>
            </a:r>
            <a:r>
              <a:rPr lang="en-ZA" i="1" dirty="0" smtClean="0"/>
              <a:t>-</a:t>
            </a:r>
            <a:r>
              <a:rPr lang="en-ZA" i="1" dirty="0" err="1" smtClean="0"/>
              <a:t>dalet</a:t>
            </a:r>
            <a:r>
              <a:rPr lang="en-ZA" i="1" dirty="0" smtClean="0"/>
              <a:t>-hey)</a:t>
            </a:r>
            <a:r>
              <a:rPr lang="en-ZA" dirty="0" smtClean="0"/>
              <a:t> which means to </a:t>
            </a:r>
            <a:r>
              <a:rPr lang="en-ZA" i="1" dirty="0" smtClean="0"/>
              <a:t>“ransom”, “deliver” or “redeem</a:t>
            </a:r>
            <a:r>
              <a:rPr lang="en-ZA" dirty="0" smtClean="0"/>
              <a:t>”. In Hebrew thought, a </a:t>
            </a:r>
            <a:r>
              <a:rPr lang="en-ZA" i="1" dirty="0" smtClean="0"/>
              <a:t>“field” or “plain” </a:t>
            </a:r>
            <a:r>
              <a:rPr lang="en-ZA" dirty="0" smtClean="0"/>
              <a:t>coincides with a “</a:t>
            </a:r>
            <a:r>
              <a:rPr lang="en-ZA" i="1" dirty="0" smtClean="0"/>
              <a:t>plane of existence”</a:t>
            </a:r>
            <a:r>
              <a:rPr lang="en-ZA" dirty="0" smtClean="0"/>
              <a:t> or a </a:t>
            </a:r>
            <a:r>
              <a:rPr lang="en-ZA" i="1" dirty="0" smtClean="0"/>
              <a:t>“dimension” </a:t>
            </a:r>
            <a:r>
              <a:rPr lang="en-ZA" dirty="0" smtClean="0"/>
              <a:t>that is outside of us. It is a “</a:t>
            </a:r>
            <a:r>
              <a:rPr lang="en-ZA" i="1" dirty="0" smtClean="0"/>
              <a:t>plane of existence” or a “dimension” where “redemption</a:t>
            </a:r>
            <a:r>
              <a:rPr lang="en-ZA" dirty="0" smtClean="0"/>
              <a:t>” takes place.</a:t>
            </a:r>
          </a:p>
          <a:p>
            <a:pPr>
              <a:lnSpc>
                <a:spcPts val="2300"/>
              </a:lnSpc>
            </a:pPr>
            <a:r>
              <a:rPr lang="en-ZA" dirty="0" smtClean="0"/>
              <a:t>“</a:t>
            </a:r>
            <a:r>
              <a:rPr lang="en-ZA" i="1" dirty="0" smtClean="0"/>
              <a:t>Aram” (aleph-</a:t>
            </a:r>
            <a:r>
              <a:rPr lang="en-ZA" i="1" dirty="0" err="1" smtClean="0"/>
              <a:t>reish</a:t>
            </a:r>
            <a:r>
              <a:rPr lang="en-ZA" i="1" dirty="0" smtClean="0"/>
              <a:t>-</a:t>
            </a:r>
            <a:r>
              <a:rPr lang="en-ZA" i="1" dirty="0" err="1" smtClean="0"/>
              <a:t>mem</a:t>
            </a:r>
            <a:r>
              <a:rPr lang="en-ZA" i="1" dirty="0" smtClean="0"/>
              <a:t>) </a:t>
            </a:r>
            <a:r>
              <a:rPr lang="en-ZA" dirty="0" smtClean="0"/>
              <a:t>is that area of Mesopotamia where the </a:t>
            </a:r>
            <a:r>
              <a:rPr lang="en-ZA" dirty="0" err="1" smtClean="0"/>
              <a:t>Arameans</a:t>
            </a:r>
            <a:r>
              <a:rPr lang="en-ZA" dirty="0" smtClean="0"/>
              <a:t> came from, </a:t>
            </a:r>
            <a:r>
              <a:rPr lang="en-ZA" i="1" dirty="0" smtClean="0"/>
              <a:t>“Aram” </a:t>
            </a:r>
            <a:r>
              <a:rPr lang="en-ZA" dirty="0" smtClean="0"/>
              <a:t>means “</a:t>
            </a:r>
            <a:r>
              <a:rPr lang="en-ZA" i="1" dirty="0" smtClean="0"/>
              <a:t>exalted” or “lifted up”</a:t>
            </a:r>
            <a:r>
              <a:rPr lang="en-ZA" dirty="0" smtClean="0"/>
              <a:t>. “</a:t>
            </a:r>
            <a:r>
              <a:rPr lang="en-ZA" i="1" dirty="0" err="1" smtClean="0"/>
              <a:t>Paddan</a:t>
            </a:r>
            <a:r>
              <a:rPr lang="en-ZA" i="1" dirty="0" smtClean="0"/>
              <a:t> Aram”</a:t>
            </a:r>
            <a:r>
              <a:rPr lang="en-ZA" dirty="0" smtClean="0"/>
              <a:t> (</a:t>
            </a:r>
            <a:r>
              <a:rPr lang="en-ZA" dirty="0" err="1" smtClean="0"/>
              <a:t>Pey</a:t>
            </a:r>
            <a:r>
              <a:rPr lang="en-ZA" dirty="0" smtClean="0"/>
              <a:t>-</a:t>
            </a:r>
            <a:r>
              <a:rPr lang="en-ZA" dirty="0" err="1" smtClean="0"/>
              <a:t>dalet</a:t>
            </a:r>
            <a:r>
              <a:rPr lang="en-ZA" dirty="0" smtClean="0"/>
              <a:t>-nun and Aleph-</a:t>
            </a:r>
            <a:r>
              <a:rPr lang="en-ZA" dirty="0" err="1" smtClean="0"/>
              <a:t>reish</a:t>
            </a:r>
            <a:r>
              <a:rPr lang="en-ZA" dirty="0" smtClean="0"/>
              <a:t>-</a:t>
            </a:r>
            <a:r>
              <a:rPr lang="en-ZA" dirty="0" err="1" smtClean="0"/>
              <a:t>mem</a:t>
            </a:r>
            <a:r>
              <a:rPr lang="en-ZA" dirty="0" smtClean="0"/>
              <a:t>) equal the number 375, which equals the word “</a:t>
            </a:r>
            <a:r>
              <a:rPr lang="en-ZA" i="1" dirty="0" err="1" smtClean="0"/>
              <a:t>shalemah</a:t>
            </a:r>
            <a:r>
              <a:rPr lang="en-ZA" i="1" dirty="0" smtClean="0"/>
              <a:t>”</a:t>
            </a:r>
            <a:r>
              <a:rPr lang="en-ZA" dirty="0" smtClean="0"/>
              <a:t> (Deut. 25:15) meaning “</a:t>
            </a:r>
            <a:r>
              <a:rPr lang="en-ZA" i="1" dirty="0" smtClean="0"/>
              <a:t>perfect”. </a:t>
            </a:r>
            <a:r>
              <a:rPr lang="en-ZA" dirty="0" smtClean="0"/>
              <a:t>This place, this </a:t>
            </a:r>
            <a:r>
              <a:rPr lang="en-ZA" dirty="0" smtClean="0">
                <a:solidFill>
                  <a:srgbClr val="C00000"/>
                </a:solidFill>
              </a:rPr>
              <a:t>“</a:t>
            </a:r>
            <a:r>
              <a:rPr lang="en-ZA" i="1" dirty="0" smtClean="0">
                <a:solidFill>
                  <a:srgbClr val="C00000"/>
                </a:solidFill>
              </a:rPr>
              <a:t>exalted field of redemption</a:t>
            </a:r>
            <a:r>
              <a:rPr lang="en-ZA" dirty="0" smtClean="0">
                <a:solidFill>
                  <a:srgbClr val="C00000"/>
                </a:solidFill>
              </a:rPr>
              <a:t>” </a:t>
            </a:r>
            <a:r>
              <a:rPr lang="en-ZA" dirty="0" smtClean="0"/>
              <a:t>was the place of </a:t>
            </a:r>
            <a:r>
              <a:rPr lang="en-ZA" dirty="0" smtClean="0"/>
              <a:t>Jacob’s </a:t>
            </a:r>
            <a:r>
              <a:rPr lang="en-ZA" dirty="0" smtClean="0"/>
              <a:t>“</a:t>
            </a:r>
            <a:r>
              <a:rPr lang="en-ZA" i="1" dirty="0" smtClean="0"/>
              <a:t>perfecting”.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38</a:t>
            </a:fld>
            <a:endParaRPr lang="en-Z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SHEKEM</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When </a:t>
            </a:r>
            <a:r>
              <a:rPr lang="en-ZA" dirty="0" smtClean="0"/>
              <a:t>Jacob </a:t>
            </a:r>
            <a:r>
              <a:rPr lang="en-ZA" dirty="0" smtClean="0"/>
              <a:t>crosses the </a:t>
            </a:r>
            <a:r>
              <a:rPr lang="en-ZA" dirty="0" err="1" smtClean="0"/>
              <a:t>Yarden</a:t>
            </a:r>
            <a:r>
              <a:rPr lang="en-ZA" dirty="0" smtClean="0"/>
              <a:t>, after he leaves Sukkoth, he arrives </a:t>
            </a:r>
            <a:r>
              <a:rPr lang="en-ZA" i="1" dirty="0" smtClean="0">
                <a:solidFill>
                  <a:srgbClr val="C00000"/>
                </a:solidFill>
              </a:rPr>
              <a:t>“restored” and “whole” </a:t>
            </a:r>
            <a:r>
              <a:rPr lang="en-ZA" dirty="0" smtClean="0"/>
              <a:t>at </a:t>
            </a:r>
            <a:r>
              <a:rPr lang="en-ZA" dirty="0" err="1" smtClean="0"/>
              <a:t>Shekem</a:t>
            </a:r>
            <a:r>
              <a:rPr lang="en-ZA" dirty="0" smtClean="0"/>
              <a:t>. “</a:t>
            </a:r>
            <a:r>
              <a:rPr lang="en-ZA" i="1" dirty="0" err="1" smtClean="0"/>
              <a:t>Shekem</a:t>
            </a:r>
            <a:r>
              <a:rPr lang="en-ZA" dirty="0" smtClean="0"/>
              <a:t>” means “</a:t>
            </a:r>
            <a:r>
              <a:rPr lang="en-ZA" i="1" dirty="0" smtClean="0"/>
              <a:t>shoulder</a:t>
            </a:r>
            <a:r>
              <a:rPr lang="en-ZA" dirty="0" smtClean="0"/>
              <a:t>” or the “</a:t>
            </a:r>
            <a:r>
              <a:rPr lang="en-ZA" i="1" dirty="0" smtClean="0"/>
              <a:t>upper back</a:t>
            </a:r>
            <a:r>
              <a:rPr lang="en-ZA" dirty="0" smtClean="0"/>
              <a:t>”; where the load carried or the “</a:t>
            </a:r>
            <a:r>
              <a:rPr lang="en-ZA" i="1" dirty="0" smtClean="0"/>
              <a:t>burden is shouldered</a:t>
            </a:r>
            <a:r>
              <a:rPr lang="en-ZA" dirty="0" smtClean="0"/>
              <a:t>”. </a:t>
            </a:r>
          </a:p>
          <a:p>
            <a:pPr>
              <a:lnSpc>
                <a:spcPts val="2300"/>
              </a:lnSpc>
            </a:pPr>
            <a:r>
              <a:rPr lang="en-ZA" dirty="0" smtClean="0"/>
              <a:t>The </a:t>
            </a:r>
            <a:r>
              <a:rPr lang="en-ZA" dirty="0" err="1" smtClean="0"/>
              <a:t>Kohen</a:t>
            </a:r>
            <a:r>
              <a:rPr lang="en-ZA" dirty="0" smtClean="0"/>
              <a:t> ha </a:t>
            </a:r>
            <a:r>
              <a:rPr lang="en-ZA" dirty="0" err="1" smtClean="0"/>
              <a:t>Gadol</a:t>
            </a:r>
            <a:r>
              <a:rPr lang="en-ZA" dirty="0" smtClean="0"/>
              <a:t> (the High Priest) would later wear onyx stones engraved with the names of the twelve tribes “</a:t>
            </a:r>
            <a:r>
              <a:rPr lang="en-ZA" i="1" dirty="0" smtClean="0"/>
              <a:t>upon his shoulders</a:t>
            </a:r>
            <a:r>
              <a:rPr lang="en-ZA" dirty="0" smtClean="0"/>
              <a:t>” to bear the physical burden of </a:t>
            </a:r>
            <a:r>
              <a:rPr lang="en-ZA" dirty="0" smtClean="0"/>
              <a:t>Israel. </a:t>
            </a:r>
            <a:r>
              <a:rPr lang="en-ZA" dirty="0" smtClean="0"/>
              <a:t>He bore the stones of each tribe in the breastplate to bear the spiritual burden of </a:t>
            </a:r>
            <a:r>
              <a:rPr lang="en-ZA" dirty="0" smtClean="0"/>
              <a:t>Israel. </a:t>
            </a:r>
            <a:r>
              <a:rPr lang="en-ZA" dirty="0" smtClean="0"/>
              <a:t>And, the prophet speaks of Mashiach in </a:t>
            </a:r>
            <a:r>
              <a:rPr lang="en-ZA" i="1" dirty="0" smtClean="0">
                <a:solidFill>
                  <a:srgbClr val="004821"/>
                </a:solidFill>
              </a:rPr>
              <a:t>For a Child shall be born unto us, a Son shall be given unto us, and the rule is on His shoulder. And His Name is called Wonder, Counsellor, Strong Ěl, Father of Continuity, Prince of Peace. Of the increase of His rule and peace there is no end, upon the throne of </a:t>
            </a:r>
            <a:r>
              <a:rPr lang="en-ZA" i="1" dirty="0" err="1" smtClean="0">
                <a:solidFill>
                  <a:srgbClr val="004821"/>
                </a:solidFill>
              </a:rPr>
              <a:t>Dawid</a:t>
            </a:r>
            <a:r>
              <a:rPr lang="en-ZA" i="1" dirty="0" smtClean="0">
                <a:solidFill>
                  <a:srgbClr val="004821"/>
                </a:solidFill>
              </a:rPr>
              <a:t>̱ and over His </a:t>
            </a:r>
            <a:r>
              <a:rPr lang="en-ZA" i="1" dirty="0" smtClean="0">
                <a:solidFill>
                  <a:srgbClr val="004821"/>
                </a:solidFill>
              </a:rPr>
              <a:t>reign, </a:t>
            </a:r>
            <a:r>
              <a:rPr lang="en-ZA" i="1" dirty="0" smtClean="0">
                <a:solidFill>
                  <a:srgbClr val="004821"/>
                </a:solidFill>
              </a:rPr>
              <a:t>to establish it and sustain it with right-ruling and with righteousness from now on, even forever. The ardour of </a:t>
            </a:r>
            <a:r>
              <a:rPr lang="he-IL" i="1" dirty="0" smtClean="0">
                <a:solidFill>
                  <a:srgbClr val="004821"/>
                </a:solidFill>
              </a:rPr>
              <a:t>יהוה</a:t>
            </a:r>
            <a:r>
              <a:rPr lang="en-ZA" i="1" dirty="0" smtClean="0">
                <a:solidFill>
                  <a:srgbClr val="004821"/>
                </a:solidFill>
              </a:rPr>
              <a:t> of hosts does this</a:t>
            </a:r>
            <a:r>
              <a:rPr lang="en-ZA" i="1" dirty="0" smtClean="0">
                <a:solidFill>
                  <a:srgbClr val="004821"/>
                </a:solidFill>
              </a:rPr>
              <a:t>. </a:t>
            </a:r>
            <a:r>
              <a:rPr lang="en-US" b="1" i="1" dirty="0" smtClean="0">
                <a:solidFill>
                  <a:srgbClr val="004821"/>
                </a:solidFill>
              </a:rPr>
              <a:t>(</a:t>
            </a:r>
            <a:r>
              <a:rPr lang="en-US" b="1" i="1" dirty="0" smtClean="0">
                <a:solidFill>
                  <a:srgbClr val="004821"/>
                </a:solidFill>
              </a:rPr>
              <a:t>Isaiah 9:6-7</a:t>
            </a:r>
            <a:r>
              <a:rPr lang="en-US" b="1" i="1" dirty="0" smtClean="0">
                <a:solidFill>
                  <a:srgbClr val="004821"/>
                </a:solidFill>
              </a:rPr>
              <a:t>)</a:t>
            </a:r>
            <a:endParaRPr lang="en-ZA" b="1" i="1" dirty="0" smtClean="0">
              <a:solidFill>
                <a:srgbClr val="004821"/>
              </a:solidFill>
            </a:endParaRPr>
          </a:p>
          <a:p>
            <a:pPr algn="just">
              <a:lnSpc>
                <a:spcPts val="2300"/>
              </a:lnSpc>
            </a:pPr>
            <a:r>
              <a:rPr lang="en-ZA" dirty="0" err="1" smtClean="0"/>
              <a:t>Shekem</a:t>
            </a:r>
            <a:r>
              <a:rPr lang="en-ZA" dirty="0" smtClean="0"/>
              <a:t> is the city that lies between Mt </a:t>
            </a:r>
            <a:r>
              <a:rPr lang="en-ZA" dirty="0" err="1" smtClean="0"/>
              <a:t>Gerizim</a:t>
            </a:r>
            <a:r>
              <a:rPr lang="en-ZA" dirty="0" smtClean="0"/>
              <a:t> and Mt. </a:t>
            </a:r>
            <a:r>
              <a:rPr lang="en-ZA" dirty="0" err="1" smtClean="0"/>
              <a:t>Eybal</a:t>
            </a:r>
            <a:r>
              <a:rPr lang="en-ZA" dirty="0" smtClean="0"/>
              <a:t>. It was here that </a:t>
            </a:r>
            <a:r>
              <a:rPr lang="en-ZA" dirty="0" smtClean="0"/>
              <a:t>Joshua </a:t>
            </a:r>
            <a:r>
              <a:rPr lang="en-ZA" dirty="0" smtClean="0"/>
              <a:t>and the Children of </a:t>
            </a:r>
            <a:r>
              <a:rPr lang="en-ZA" dirty="0" smtClean="0"/>
              <a:t>Israel </a:t>
            </a:r>
            <a:r>
              <a:rPr lang="en-ZA" dirty="0" smtClean="0"/>
              <a:t>would later come to declare the </a:t>
            </a:r>
            <a:r>
              <a:rPr lang="en-ZA" i="1" dirty="0" smtClean="0"/>
              <a:t>“blessings” and the “curses”.</a:t>
            </a:r>
            <a:endParaRPr lang="en-ZA"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39</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 AM WITH YOU</a:t>
            </a:r>
            <a:endParaRPr lang="en-ZA" dirty="0"/>
          </a:p>
        </p:txBody>
      </p:sp>
      <p:sp>
        <p:nvSpPr>
          <p:cNvPr id="3" name="Content Placeholder 2"/>
          <p:cNvSpPr>
            <a:spLocks noGrp="1"/>
          </p:cNvSpPr>
          <p:nvPr>
            <p:ph idx="1"/>
          </p:nvPr>
        </p:nvSpPr>
        <p:spPr/>
        <p:txBody>
          <a:bodyPr>
            <a:normAutofit lnSpcReduction="10000"/>
          </a:bodyPr>
          <a:lstStyle/>
          <a:p>
            <a:r>
              <a:rPr lang="en-ZA" dirty="0" smtClean="0"/>
              <a:t>In Jacob’s life, we encounter both tragedies and triumphs. Both are necessary for him to be able to take 12 sons with distinct personalities and separate goals and mould them into the fledgling nation of Israel.</a:t>
            </a:r>
          </a:p>
          <a:p>
            <a:r>
              <a:rPr lang="en-ZA" dirty="0" smtClean="0"/>
              <a:t>To do this there is never a let-up in the challenges and dangers that face us. All of our experiences will teach us the importance of constantly clinging to the promise that He will never leave us nor forsake us. </a:t>
            </a:r>
          </a:p>
          <a:p>
            <a:pPr algn="ctr"/>
            <a:r>
              <a:rPr lang="en-ZA" i="1" dirty="0" smtClean="0">
                <a:solidFill>
                  <a:srgbClr val="004821"/>
                </a:solidFill>
              </a:rPr>
              <a:t>“And see, I am with you and shall guard you wherever you go, and shall bring you back to this land. For I am not going to leave you until I have done what I have spoken to you</a:t>
            </a:r>
            <a:r>
              <a:rPr lang="en-ZA" b="1" i="1" dirty="0" smtClean="0">
                <a:solidFill>
                  <a:srgbClr val="004821"/>
                </a:solidFill>
              </a:rPr>
              <a:t>.” </a:t>
            </a:r>
            <a:r>
              <a:rPr lang="en-ZA" b="1" i="1" dirty="0" smtClean="0">
                <a:solidFill>
                  <a:srgbClr val="004821"/>
                </a:solidFill>
              </a:rPr>
              <a:t>(</a:t>
            </a:r>
            <a:r>
              <a:rPr lang="en-ZA" b="1" i="1" dirty="0" smtClean="0">
                <a:solidFill>
                  <a:srgbClr val="004821"/>
                </a:solidFill>
              </a:rPr>
              <a:t>Genesis 28:15)</a:t>
            </a:r>
          </a:p>
          <a:p>
            <a:pPr algn="ctr"/>
            <a:r>
              <a:rPr lang="en-ZA" i="1" dirty="0" smtClean="0">
                <a:solidFill>
                  <a:srgbClr val="004821"/>
                </a:solidFill>
              </a:rPr>
              <a:t>“And it is </a:t>
            </a:r>
            <a:r>
              <a:rPr lang="he-IL" i="1" dirty="0" smtClean="0">
                <a:solidFill>
                  <a:srgbClr val="004821"/>
                </a:solidFill>
              </a:rPr>
              <a:t>יהוה</a:t>
            </a:r>
            <a:r>
              <a:rPr lang="en-ZA" i="1" dirty="0" smtClean="0">
                <a:solidFill>
                  <a:srgbClr val="004821"/>
                </a:solidFill>
              </a:rPr>
              <a:t> who is going before you, He Himself is with you. He does not fail you nor forsake you. Do not fear nor be discouraged.” </a:t>
            </a:r>
            <a:r>
              <a:rPr lang="en-US" b="1" i="1" dirty="0" smtClean="0">
                <a:solidFill>
                  <a:srgbClr val="004821"/>
                </a:solidFill>
              </a:rPr>
              <a:t>(</a:t>
            </a:r>
            <a:r>
              <a:rPr lang="en-US" b="1" i="1" dirty="0" smtClean="0">
                <a:solidFill>
                  <a:srgbClr val="004821"/>
                </a:solidFill>
              </a:rPr>
              <a:t>Deuteronomy 31:8)</a:t>
            </a:r>
          </a:p>
          <a:p>
            <a:pPr algn="ctr"/>
            <a:r>
              <a:rPr lang="en-ZA" i="1" dirty="0" smtClean="0">
                <a:solidFill>
                  <a:srgbClr val="004821"/>
                </a:solidFill>
              </a:rPr>
              <a:t>teaching them to guard all that I have commanded you. And see, I am with you always, until the end of the age.” </a:t>
            </a:r>
            <a:r>
              <a:rPr lang="en-ZA" i="1" dirty="0" err="1" smtClean="0">
                <a:solidFill>
                  <a:srgbClr val="004821"/>
                </a:solidFill>
              </a:rPr>
              <a:t>Amĕn</a:t>
            </a:r>
            <a:r>
              <a:rPr lang="en-ZA" i="1" dirty="0" smtClean="0">
                <a:solidFill>
                  <a:srgbClr val="004821"/>
                </a:solidFill>
              </a:rPr>
              <a:t>. </a:t>
            </a:r>
            <a:r>
              <a:rPr lang="en-ZA" b="1" i="1" dirty="0" smtClean="0">
                <a:solidFill>
                  <a:srgbClr val="004821"/>
                </a:solidFill>
              </a:rPr>
              <a:t>(</a:t>
            </a:r>
            <a:r>
              <a:rPr lang="en-ZA" b="1" i="1" dirty="0" smtClean="0">
                <a:solidFill>
                  <a:srgbClr val="004821"/>
                </a:solidFill>
              </a:rPr>
              <a:t>Matthew 28:20)</a:t>
            </a:r>
          </a:p>
          <a:p>
            <a:pPr algn="ctr"/>
            <a:endParaRPr lang="en-ZA"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RAPE OF DINAH</a:t>
            </a:r>
            <a:endParaRPr lang="en-ZA" dirty="0"/>
          </a:p>
        </p:txBody>
      </p:sp>
      <p:sp>
        <p:nvSpPr>
          <p:cNvPr id="3" name="Content Placeholder 2"/>
          <p:cNvSpPr>
            <a:spLocks noGrp="1"/>
          </p:cNvSpPr>
          <p:nvPr>
            <p:ph idx="1"/>
          </p:nvPr>
        </p:nvSpPr>
        <p:spPr>
          <a:xfrm>
            <a:off x="251520" y="1600200"/>
            <a:ext cx="8640960" cy="5257800"/>
          </a:xfrm>
        </p:spPr>
        <p:txBody>
          <a:bodyPr>
            <a:noAutofit/>
          </a:bodyPr>
          <a:lstStyle/>
          <a:p>
            <a:pPr algn="ctr">
              <a:lnSpc>
                <a:spcPts val="2000"/>
              </a:lnSpc>
            </a:pPr>
            <a:r>
              <a:rPr lang="en-ZA" i="1" dirty="0" smtClean="0">
                <a:solidFill>
                  <a:srgbClr val="004821"/>
                </a:solidFill>
              </a:rPr>
              <a:t>.. </a:t>
            </a:r>
            <a:r>
              <a:rPr lang="en-ZA" i="1" dirty="0" smtClean="0">
                <a:solidFill>
                  <a:srgbClr val="004821"/>
                </a:solidFill>
              </a:rPr>
              <a:t>Dinah, the daughter of </a:t>
            </a:r>
            <a:r>
              <a:rPr lang="en-ZA" i="1" dirty="0" err="1" smtClean="0">
                <a:solidFill>
                  <a:srgbClr val="004821"/>
                </a:solidFill>
              </a:rPr>
              <a:t>Lĕ’ah</a:t>
            </a:r>
            <a:r>
              <a:rPr lang="en-ZA" i="1" dirty="0" smtClean="0">
                <a:solidFill>
                  <a:srgbClr val="004821"/>
                </a:solidFill>
              </a:rPr>
              <a:t>, </a:t>
            </a:r>
            <a:r>
              <a:rPr lang="en-ZA" i="1" dirty="0" smtClean="0">
                <a:solidFill>
                  <a:srgbClr val="004821"/>
                </a:solidFill>
              </a:rPr>
              <a:t>... </a:t>
            </a:r>
            <a:r>
              <a:rPr lang="en-ZA" i="1" dirty="0" err="1" smtClean="0">
                <a:solidFill>
                  <a:srgbClr val="004821"/>
                </a:solidFill>
              </a:rPr>
              <a:t>Shek</a:t>
            </a:r>
            <a:r>
              <a:rPr lang="en-ZA" i="1" dirty="0" err="1" smtClean="0">
                <a:solidFill>
                  <a:srgbClr val="004821"/>
                </a:solidFill>
              </a:rPr>
              <a:t>̱em</a:t>
            </a:r>
            <a:r>
              <a:rPr lang="en-ZA" i="1" dirty="0" smtClean="0">
                <a:solidFill>
                  <a:srgbClr val="004821"/>
                </a:solidFill>
              </a:rPr>
              <a:t>, son of </a:t>
            </a:r>
            <a:r>
              <a:rPr lang="en-ZA" i="1" dirty="0" err="1" smtClean="0">
                <a:solidFill>
                  <a:srgbClr val="004821"/>
                </a:solidFill>
              </a:rPr>
              <a:t>Ḥamor</a:t>
            </a:r>
            <a:r>
              <a:rPr lang="en-ZA" i="1" dirty="0" smtClean="0">
                <a:solidFill>
                  <a:srgbClr val="004821"/>
                </a:solidFill>
              </a:rPr>
              <a:t> the </a:t>
            </a:r>
            <a:r>
              <a:rPr lang="en-ZA" i="1" dirty="0" err="1" smtClean="0">
                <a:solidFill>
                  <a:srgbClr val="004821"/>
                </a:solidFill>
              </a:rPr>
              <a:t>Ḥiwwite</a:t>
            </a:r>
            <a:r>
              <a:rPr lang="en-ZA" i="1" dirty="0" smtClean="0">
                <a:solidFill>
                  <a:srgbClr val="004821"/>
                </a:solidFill>
              </a:rPr>
              <a:t>, </a:t>
            </a:r>
            <a:r>
              <a:rPr lang="en-ZA" i="1" dirty="0" smtClean="0">
                <a:solidFill>
                  <a:srgbClr val="004821"/>
                </a:solidFill>
              </a:rPr>
              <a:t>.. </a:t>
            </a:r>
            <a:r>
              <a:rPr lang="en-ZA" i="1" dirty="0" smtClean="0">
                <a:solidFill>
                  <a:srgbClr val="004821"/>
                </a:solidFill>
              </a:rPr>
              <a:t>saw her </a:t>
            </a:r>
            <a:r>
              <a:rPr lang="en-ZA" i="1" dirty="0" smtClean="0">
                <a:solidFill>
                  <a:srgbClr val="004821"/>
                </a:solidFill>
              </a:rPr>
              <a:t>.. and </a:t>
            </a:r>
            <a:r>
              <a:rPr lang="en-ZA" i="1" dirty="0" smtClean="0">
                <a:solidFill>
                  <a:srgbClr val="004821"/>
                </a:solidFill>
              </a:rPr>
              <a:t>lay with her, and humbled </a:t>
            </a:r>
            <a:r>
              <a:rPr lang="en-ZA" i="1" dirty="0" smtClean="0">
                <a:solidFill>
                  <a:srgbClr val="004821"/>
                </a:solidFill>
              </a:rPr>
              <a:t>her ... his </a:t>
            </a:r>
            <a:r>
              <a:rPr lang="en-ZA" i="1" dirty="0" smtClean="0">
                <a:solidFill>
                  <a:srgbClr val="004821"/>
                </a:solidFill>
              </a:rPr>
              <a:t>being clung to Dinah </a:t>
            </a:r>
            <a:r>
              <a:rPr lang="en-ZA" i="1" dirty="0" smtClean="0">
                <a:solidFill>
                  <a:srgbClr val="004821"/>
                </a:solidFill>
              </a:rPr>
              <a:t>.. </a:t>
            </a:r>
            <a:r>
              <a:rPr lang="en-ZA" i="1" dirty="0" smtClean="0">
                <a:solidFill>
                  <a:srgbClr val="004821"/>
                </a:solidFill>
              </a:rPr>
              <a:t>and he loved the </a:t>
            </a:r>
            <a:r>
              <a:rPr lang="en-ZA" i="1" dirty="0" smtClean="0">
                <a:solidFill>
                  <a:srgbClr val="004821"/>
                </a:solidFill>
              </a:rPr>
              <a:t>girl. </a:t>
            </a:r>
            <a:r>
              <a:rPr lang="en-ZA" i="1" dirty="0" err="1" smtClean="0">
                <a:solidFill>
                  <a:srgbClr val="004821"/>
                </a:solidFill>
              </a:rPr>
              <a:t>Shek</a:t>
            </a:r>
            <a:r>
              <a:rPr lang="en-ZA" i="1" dirty="0" err="1" smtClean="0">
                <a:solidFill>
                  <a:srgbClr val="004821"/>
                </a:solidFill>
              </a:rPr>
              <a:t>̱em</a:t>
            </a:r>
            <a:r>
              <a:rPr lang="en-ZA" i="1" dirty="0" smtClean="0">
                <a:solidFill>
                  <a:srgbClr val="004821"/>
                </a:solidFill>
              </a:rPr>
              <a:t> spoke to his father </a:t>
            </a:r>
            <a:r>
              <a:rPr lang="en-ZA" i="1" dirty="0" err="1" smtClean="0">
                <a:solidFill>
                  <a:srgbClr val="004821"/>
                </a:solidFill>
              </a:rPr>
              <a:t>Ḥamor</a:t>
            </a:r>
            <a:r>
              <a:rPr lang="en-ZA" i="1" dirty="0" smtClean="0">
                <a:solidFill>
                  <a:srgbClr val="004821"/>
                </a:solidFill>
              </a:rPr>
              <a:t>, saying, “Take this girl for me for a wife.” </a:t>
            </a:r>
            <a:r>
              <a:rPr lang="en-ZA" i="1" dirty="0" err="1" smtClean="0">
                <a:solidFill>
                  <a:srgbClr val="004821"/>
                </a:solidFill>
              </a:rPr>
              <a:t>Yaʽaqob</a:t>
            </a:r>
            <a:r>
              <a:rPr lang="en-ZA" i="1" dirty="0" smtClean="0">
                <a:solidFill>
                  <a:srgbClr val="004821"/>
                </a:solidFill>
              </a:rPr>
              <a:t>̱ heard that he had defiled Dinah his daughter. </a:t>
            </a:r>
            <a:r>
              <a:rPr lang="en-ZA" i="1" dirty="0" smtClean="0">
                <a:solidFill>
                  <a:srgbClr val="004821"/>
                </a:solidFill>
              </a:rPr>
              <a:t>Now </a:t>
            </a:r>
            <a:r>
              <a:rPr lang="en-ZA" i="1" dirty="0" smtClean="0">
                <a:solidFill>
                  <a:srgbClr val="004821"/>
                </a:solidFill>
              </a:rPr>
              <a:t>his sons were with his livestock in the field, so </a:t>
            </a:r>
            <a:r>
              <a:rPr lang="en-ZA" i="1" dirty="0" err="1" smtClean="0">
                <a:solidFill>
                  <a:srgbClr val="004821"/>
                </a:solidFill>
              </a:rPr>
              <a:t>Yaʽaqob</a:t>
            </a:r>
            <a:r>
              <a:rPr lang="en-ZA" i="1" dirty="0" smtClean="0">
                <a:solidFill>
                  <a:srgbClr val="004821"/>
                </a:solidFill>
              </a:rPr>
              <a:t>̱ kept silent until they came. </a:t>
            </a:r>
            <a:r>
              <a:rPr lang="en-ZA" i="1" dirty="0" smtClean="0">
                <a:solidFill>
                  <a:srgbClr val="004821"/>
                </a:solidFill>
              </a:rPr>
              <a:t>.. </a:t>
            </a:r>
            <a:r>
              <a:rPr lang="en-ZA" i="1" dirty="0" smtClean="0">
                <a:solidFill>
                  <a:srgbClr val="004821"/>
                </a:solidFill>
              </a:rPr>
              <a:t>when they heard it</a:t>
            </a:r>
            <a:r>
              <a:rPr lang="en-ZA" i="1" dirty="0" smtClean="0">
                <a:solidFill>
                  <a:srgbClr val="004821"/>
                </a:solidFill>
              </a:rPr>
              <a:t>.. </a:t>
            </a:r>
            <a:r>
              <a:rPr lang="en-ZA" i="1" dirty="0" smtClean="0">
                <a:solidFill>
                  <a:srgbClr val="004821"/>
                </a:solidFill>
              </a:rPr>
              <a:t>the men were grieved and very </a:t>
            </a:r>
            <a:r>
              <a:rPr lang="en-ZA" i="1" dirty="0" smtClean="0">
                <a:solidFill>
                  <a:srgbClr val="004821"/>
                </a:solidFill>
              </a:rPr>
              <a:t>wroth. </a:t>
            </a:r>
            <a:r>
              <a:rPr lang="en-ZA" i="1" dirty="0" err="1" smtClean="0">
                <a:solidFill>
                  <a:srgbClr val="004821"/>
                </a:solidFill>
              </a:rPr>
              <a:t>Ḥamor</a:t>
            </a:r>
            <a:r>
              <a:rPr lang="en-ZA" i="1" dirty="0" smtClean="0">
                <a:solidFill>
                  <a:srgbClr val="004821"/>
                </a:solidFill>
              </a:rPr>
              <a:t> </a:t>
            </a:r>
            <a:r>
              <a:rPr lang="en-ZA" i="1" dirty="0" smtClean="0">
                <a:solidFill>
                  <a:srgbClr val="004821"/>
                </a:solidFill>
              </a:rPr>
              <a:t>spoke with </a:t>
            </a:r>
            <a:r>
              <a:rPr lang="en-ZA" i="1" dirty="0" smtClean="0">
                <a:solidFill>
                  <a:srgbClr val="004821"/>
                </a:solidFill>
              </a:rPr>
              <a:t>them .. </a:t>
            </a:r>
            <a:r>
              <a:rPr lang="en-ZA" i="1" dirty="0" smtClean="0">
                <a:solidFill>
                  <a:srgbClr val="004821"/>
                </a:solidFill>
              </a:rPr>
              <a:t>Please give her to </a:t>
            </a:r>
            <a:r>
              <a:rPr lang="en-ZA" i="1" dirty="0" smtClean="0">
                <a:solidFill>
                  <a:srgbClr val="004821"/>
                </a:solidFill>
              </a:rPr>
              <a:t>him (</a:t>
            </a:r>
            <a:r>
              <a:rPr lang="en-ZA" i="1" dirty="0" err="1" smtClean="0">
                <a:solidFill>
                  <a:srgbClr val="004821"/>
                </a:solidFill>
              </a:rPr>
              <a:t>Shekem</a:t>
            </a:r>
            <a:r>
              <a:rPr lang="en-ZA" i="1" dirty="0" smtClean="0">
                <a:solidFill>
                  <a:srgbClr val="004821"/>
                </a:solidFill>
              </a:rPr>
              <a:t>) </a:t>
            </a:r>
            <a:r>
              <a:rPr lang="en-ZA" i="1" dirty="0" smtClean="0">
                <a:solidFill>
                  <a:srgbClr val="004821"/>
                </a:solidFill>
              </a:rPr>
              <a:t>for a wife. </a:t>
            </a:r>
            <a:r>
              <a:rPr lang="en-ZA" i="1" dirty="0" smtClean="0">
                <a:solidFill>
                  <a:srgbClr val="004821"/>
                </a:solidFill>
              </a:rPr>
              <a:t>.. “</a:t>
            </a:r>
            <a:r>
              <a:rPr lang="en-ZA" i="1" dirty="0" smtClean="0">
                <a:solidFill>
                  <a:srgbClr val="004821"/>
                </a:solidFill>
              </a:rPr>
              <a:t>Only on this condition would we agree to you: If </a:t>
            </a:r>
            <a:r>
              <a:rPr lang="en-ZA" i="1" dirty="0" smtClean="0">
                <a:solidFill>
                  <a:srgbClr val="004821"/>
                </a:solidFill>
              </a:rPr>
              <a:t>.. have </a:t>
            </a:r>
            <a:r>
              <a:rPr lang="en-ZA" i="1" dirty="0" smtClean="0">
                <a:solidFill>
                  <a:srgbClr val="004821"/>
                </a:solidFill>
              </a:rPr>
              <a:t>every male of you circumcised, then we shall give our daughters to you, and take your daughters to us. And we shall dwell with you, and shall become one people. </a:t>
            </a:r>
            <a:r>
              <a:rPr lang="en-ZA" i="1" dirty="0" smtClean="0">
                <a:solidFill>
                  <a:srgbClr val="004821"/>
                </a:solidFill>
              </a:rPr>
              <a:t>.. And </a:t>
            </a:r>
            <a:r>
              <a:rPr lang="en-ZA" i="1" dirty="0" err="1" smtClean="0">
                <a:solidFill>
                  <a:srgbClr val="004821"/>
                </a:solidFill>
              </a:rPr>
              <a:t>Ḥamor</a:t>
            </a:r>
            <a:r>
              <a:rPr lang="en-ZA" i="1" dirty="0" smtClean="0">
                <a:solidFill>
                  <a:srgbClr val="004821"/>
                </a:solidFill>
              </a:rPr>
              <a:t> and </a:t>
            </a:r>
            <a:r>
              <a:rPr lang="en-ZA" i="1" dirty="0" err="1" smtClean="0">
                <a:solidFill>
                  <a:srgbClr val="004821"/>
                </a:solidFill>
              </a:rPr>
              <a:t>Sheḵem</a:t>
            </a:r>
            <a:r>
              <a:rPr lang="en-ZA" i="1" dirty="0" smtClean="0">
                <a:solidFill>
                  <a:srgbClr val="004821"/>
                </a:solidFill>
              </a:rPr>
              <a:t> his son came to the gate of their city, and spoke with the men of their city, </a:t>
            </a:r>
            <a:r>
              <a:rPr lang="en-ZA" i="1" dirty="0" smtClean="0">
                <a:solidFill>
                  <a:srgbClr val="004821"/>
                </a:solidFill>
              </a:rPr>
              <a:t>“</a:t>
            </a:r>
            <a:r>
              <a:rPr lang="en-ZA" i="1" dirty="0" smtClean="0">
                <a:solidFill>
                  <a:srgbClr val="004821"/>
                </a:solidFill>
              </a:rPr>
              <a:t>These men are at peace with us, so let them dwell in the land and move about in it. And see, the land is large enough for them. Let us take their daughters for us for wives, and let us give them our daughters. </a:t>
            </a:r>
            <a:r>
              <a:rPr lang="en-ZA" i="1" dirty="0" smtClean="0">
                <a:solidFill>
                  <a:srgbClr val="004821"/>
                </a:solidFill>
              </a:rPr>
              <a:t>..And </a:t>
            </a:r>
            <a:r>
              <a:rPr lang="en-ZA" i="1" dirty="0" smtClean="0">
                <a:solidFill>
                  <a:srgbClr val="004821"/>
                </a:solidFill>
              </a:rPr>
              <a:t>it came to be on the third day, when they were in pain, that two of the sons of </a:t>
            </a:r>
            <a:r>
              <a:rPr lang="en-ZA" i="1" dirty="0" err="1" smtClean="0">
                <a:solidFill>
                  <a:srgbClr val="004821"/>
                </a:solidFill>
              </a:rPr>
              <a:t>Yaʽaqob</a:t>
            </a:r>
            <a:r>
              <a:rPr lang="en-ZA" i="1" dirty="0" smtClean="0">
                <a:solidFill>
                  <a:srgbClr val="004821"/>
                </a:solidFill>
              </a:rPr>
              <a:t>̱, </a:t>
            </a:r>
            <a:r>
              <a:rPr lang="en-ZA" i="1" dirty="0" err="1" smtClean="0">
                <a:solidFill>
                  <a:srgbClr val="004821"/>
                </a:solidFill>
              </a:rPr>
              <a:t>Shimʽon</a:t>
            </a:r>
            <a:r>
              <a:rPr lang="en-ZA" i="1" dirty="0" smtClean="0">
                <a:solidFill>
                  <a:srgbClr val="004821"/>
                </a:solidFill>
              </a:rPr>
              <a:t> and </a:t>
            </a:r>
            <a:r>
              <a:rPr lang="en-ZA" i="1" dirty="0" err="1" smtClean="0">
                <a:solidFill>
                  <a:srgbClr val="004821"/>
                </a:solidFill>
              </a:rPr>
              <a:t>Lĕwi</a:t>
            </a:r>
            <a:r>
              <a:rPr lang="en-ZA" i="1" dirty="0" smtClean="0">
                <a:solidFill>
                  <a:srgbClr val="004821"/>
                </a:solidFill>
              </a:rPr>
              <a:t>, </a:t>
            </a:r>
            <a:r>
              <a:rPr lang="en-ZA" i="1" dirty="0" smtClean="0">
                <a:solidFill>
                  <a:srgbClr val="004821"/>
                </a:solidFill>
              </a:rPr>
              <a:t>.. </a:t>
            </a:r>
            <a:r>
              <a:rPr lang="en-ZA" i="1" dirty="0" smtClean="0">
                <a:solidFill>
                  <a:srgbClr val="004821"/>
                </a:solidFill>
              </a:rPr>
              <a:t>killed all the males. And they killed </a:t>
            </a:r>
            <a:r>
              <a:rPr lang="en-ZA" i="1" dirty="0" err="1" smtClean="0">
                <a:solidFill>
                  <a:srgbClr val="004821"/>
                </a:solidFill>
              </a:rPr>
              <a:t>Ḥamor</a:t>
            </a:r>
            <a:r>
              <a:rPr lang="en-ZA" i="1" dirty="0" smtClean="0">
                <a:solidFill>
                  <a:srgbClr val="004821"/>
                </a:solidFill>
              </a:rPr>
              <a:t> and </a:t>
            </a:r>
            <a:r>
              <a:rPr lang="en-ZA" i="1" dirty="0" err="1" smtClean="0">
                <a:solidFill>
                  <a:srgbClr val="004821"/>
                </a:solidFill>
              </a:rPr>
              <a:t>Sheḵem</a:t>
            </a:r>
            <a:r>
              <a:rPr lang="en-ZA" i="1" dirty="0" smtClean="0">
                <a:solidFill>
                  <a:srgbClr val="004821"/>
                </a:solidFill>
              </a:rPr>
              <a:t> his son </a:t>
            </a:r>
            <a:r>
              <a:rPr lang="en-ZA" i="1" dirty="0" smtClean="0">
                <a:solidFill>
                  <a:srgbClr val="004821"/>
                </a:solidFill>
              </a:rPr>
              <a:t>.. and </a:t>
            </a:r>
            <a:r>
              <a:rPr lang="en-ZA" i="1" dirty="0" smtClean="0">
                <a:solidFill>
                  <a:srgbClr val="004821"/>
                </a:solidFill>
              </a:rPr>
              <a:t>took Dinah from </a:t>
            </a:r>
            <a:r>
              <a:rPr lang="en-ZA" i="1" dirty="0" err="1" smtClean="0">
                <a:solidFill>
                  <a:srgbClr val="004821"/>
                </a:solidFill>
              </a:rPr>
              <a:t>Sheḵem’s</a:t>
            </a:r>
            <a:r>
              <a:rPr lang="en-ZA" i="1" dirty="0" smtClean="0">
                <a:solidFill>
                  <a:srgbClr val="004821"/>
                </a:solidFill>
              </a:rPr>
              <a:t> </a:t>
            </a:r>
            <a:r>
              <a:rPr lang="en-ZA" i="1" dirty="0" smtClean="0">
                <a:solidFill>
                  <a:srgbClr val="004821"/>
                </a:solidFill>
              </a:rPr>
              <a:t>house. .. and </a:t>
            </a:r>
            <a:r>
              <a:rPr lang="en-ZA" i="1" dirty="0" smtClean="0">
                <a:solidFill>
                  <a:srgbClr val="004821"/>
                </a:solidFill>
              </a:rPr>
              <a:t>plundered the city, because they had defiled their sister. </a:t>
            </a:r>
            <a:r>
              <a:rPr lang="en-ZA" i="1" dirty="0" smtClean="0">
                <a:solidFill>
                  <a:srgbClr val="004821"/>
                </a:solidFill>
              </a:rPr>
              <a:t>.. </a:t>
            </a:r>
            <a:r>
              <a:rPr lang="en-ZA" i="1" dirty="0" smtClean="0">
                <a:solidFill>
                  <a:srgbClr val="004821"/>
                </a:solidFill>
              </a:rPr>
              <a:t>And all their little ones and their wives they took captive, and they plundered all that was in the houses. </a:t>
            </a:r>
            <a:r>
              <a:rPr lang="en-ZA" b="1" i="1" dirty="0" smtClean="0">
                <a:solidFill>
                  <a:srgbClr val="004821"/>
                </a:solidFill>
              </a:rPr>
              <a:t>..(</a:t>
            </a:r>
            <a:r>
              <a:rPr lang="en-ZA" b="1" i="1" dirty="0" smtClean="0">
                <a:solidFill>
                  <a:srgbClr val="004821"/>
                </a:solidFill>
              </a:rPr>
              <a:t>Genesis 34:1-31)</a:t>
            </a:r>
          </a:p>
          <a:p>
            <a:pPr>
              <a:lnSpc>
                <a:spcPts val="2000"/>
              </a:lnSpc>
            </a:pPr>
            <a:endParaRPr lang="en-ZA"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THE CITY COMMANDED TO BE DESTROYED IN DEUTERONOMY</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300"/>
              </a:lnSpc>
            </a:pPr>
            <a:r>
              <a:rPr lang="en-ZA" sz="8800" i="1" dirty="0" smtClean="0">
                <a:solidFill>
                  <a:srgbClr val="004821"/>
                </a:solidFill>
              </a:rPr>
              <a:t>“When you hear someone in one of your cities, which </a:t>
            </a:r>
            <a:r>
              <a:rPr lang="he-IL" sz="8800" i="1" dirty="0" smtClean="0">
                <a:solidFill>
                  <a:srgbClr val="004821"/>
                </a:solidFill>
              </a:rPr>
              <a:t>יהוה</a:t>
            </a:r>
            <a:r>
              <a:rPr lang="en-ZA" sz="8800" i="1" dirty="0" smtClean="0">
                <a:solidFill>
                  <a:srgbClr val="004821"/>
                </a:solidFill>
              </a:rPr>
              <a:t> your Elohim gives you to dwell in, saying, ‘Some men, sons of </a:t>
            </a:r>
            <a:r>
              <a:rPr lang="en-ZA" sz="8800" i="1" dirty="0" err="1" smtClean="0">
                <a:solidFill>
                  <a:srgbClr val="004821"/>
                </a:solidFill>
              </a:rPr>
              <a:t>Beliyaʽal</a:t>
            </a:r>
            <a:r>
              <a:rPr lang="en-ZA" sz="8800" i="1" dirty="0" smtClean="0">
                <a:solidFill>
                  <a:srgbClr val="004821"/>
                </a:solidFill>
              </a:rPr>
              <a:t>, have gone out of you midst and led the inhabitants of their city astray, saying, “Let us go and serve other mighty ones” ’ – mighty ones whom you have not known – then you shall inquire, search out, and ask diligently. And see if the matter is true and established that this abomination was done in your midst, you shall certainly smite the inhabitants of that city with the edge of the sword, putting it under the ban, and all that is in it and its livestock, with the edge of the sword. “And gather all its plunder into the middle of the street, and completely burn with fire the city and all its plunder, before </a:t>
            </a:r>
            <a:r>
              <a:rPr lang="he-IL" sz="8800" i="1" dirty="0" smtClean="0">
                <a:solidFill>
                  <a:srgbClr val="004821"/>
                </a:solidFill>
              </a:rPr>
              <a:t>יהוה</a:t>
            </a:r>
            <a:r>
              <a:rPr lang="en-ZA" sz="8800" i="1" dirty="0" smtClean="0">
                <a:solidFill>
                  <a:srgbClr val="004821"/>
                </a:solidFill>
              </a:rPr>
              <a:t> your Elohim. And it shall be a heap forever, never to be built again. “And none of that which is put under the ban is to cling to your hand, so that </a:t>
            </a:r>
            <a:r>
              <a:rPr lang="he-IL" sz="8800" i="1" dirty="0" smtClean="0">
                <a:solidFill>
                  <a:srgbClr val="004821"/>
                </a:solidFill>
              </a:rPr>
              <a:t>יהוה</a:t>
            </a:r>
            <a:r>
              <a:rPr lang="en-ZA" sz="8800" i="1" dirty="0" smtClean="0">
                <a:solidFill>
                  <a:srgbClr val="004821"/>
                </a:solidFill>
              </a:rPr>
              <a:t> turns from the fierceness of His displeasure and shall show you compassion, love you and increase you, as He swore to your fathers, when you obey the voice of </a:t>
            </a:r>
            <a:r>
              <a:rPr lang="he-IL" sz="8800" i="1" dirty="0" smtClean="0">
                <a:solidFill>
                  <a:srgbClr val="004821"/>
                </a:solidFill>
              </a:rPr>
              <a:t>יהוה</a:t>
            </a:r>
            <a:r>
              <a:rPr lang="en-ZA" sz="8800" i="1" dirty="0" smtClean="0">
                <a:solidFill>
                  <a:srgbClr val="004821"/>
                </a:solidFill>
              </a:rPr>
              <a:t> your Elohim, to guard all His commands which I command you today, to do what is right in the eyes of </a:t>
            </a:r>
            <a:r>
              <a:rPr lang="he-IL" sz="8800" i="1" dirty="0" smtClean="0">
                <a:solidFill>
                  <a:srgbClr val="004821"/>
                </a:solidFill>
              </a:rPr>
              <a:t>יהוה</a:t>
            </a:r>
            <a:r>
              <a:rPr lang="en-US" sz="8800" i="1" dirty="0" smtClean="0">
                <a:solidFill>
                  <a:srgbClr val="004821"/>
                </a:solidFill>
              </a:rPr>
              <a:t> your Elohim. </a:t>
            </a:r>
            <a:r>
              <a:rPr lang="en-US" sz="8800" b="1" i="1" dirty="0" smtClean="0">
                <a:solidFill>
                  <a:srgbClr val="004821"/>
                </a:solidFill>
              </a:rPr>
              <a:t>(</a:t>
            </a:r>
            <a:r>
              <a:rPr lang="en-US" sz="8800" b="1" i="1" dirty="0" smtClean="0">
                <a:solidFill>
                  <a:srgbClr val="004821"/>
                </a:solidFill>
              </a:rPr>
              <a:t>Deuteronomy 13:12-18)</a:t>
            </a:r>
          </a:p>
          <a:p>
            <a:pPr>
              <a:lnSpc>
                <a:spcPts val="2300"/>
              </a:lnSpc>
            </a:pPr>
            <a:endParaRPr lang="en-US" dirty="0" smtClean="0"/>
          </a:p>
          <a:p>
            <a:pPr>
              <a:lnSpc>
                <a:spcPts val="23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41</a:t>
            </a:fld>
            <a:endParaRPr lang="en-Z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PARALLELS BETWEEN THE TWO CITIES</a:t>
            </a:r>
            <a:endParaRPr lang="en-ZA" dirty="0"/>
          </a:p>
        </p:txBody>
      </p:sp>
      <p:sp>
        <p:nvSpPr>
          <p:cNvPr id="3" name="Content Placeholder 2"/>
          <p:cNvSpPr>
            <a:spLocks noGrp="1"/>
          </p:cNvSpPr>
          <p:nvPr>
            <p:ph idx="1"/>
          </p:nvPr>
        </p:nvSpPr>
        <p:spPr/>
        <p:txBody>
          <a:bodyPr>
            <a:normAutofit/>
          </a:bodyPr>
          <a:lstStyle/>
          <a:p>
            <a:r>
              <a:rPr lang="en-ZA" dirty="0" smtClean="0"/>
              <a:t>Both concern someone who set out to convince the people of their </a:t>
            </a:r>
            <a:r>
              <a:rPr lang="en-ZA" dirty="0" smtClean="0"/>
              <a:t>city… </a:t>
            </a:r>
          </a:p>
          <a:p>
            <a:pPr marL="268288" indent="-268288">
              <a:buFont typeface="Arial" pitchFamily="34" charset="0"/>
              <a:buChar char="•"/>
            </a:pPr>
            <a:r>
              <a:rPr lang="en-ZA" i="1" dirty="0" err="1" smtClean="0">
                <a:solidFill>
                  <a:srgbClr val="004821"/>
                </a:solidFill>
              </a:rPr>
              <a:t>Ḥamor</a:t>
            </a:r>
            <a:r>
              <a:rPr lang="en-ZA" i="1" dirty="0" smtClean="0">
                <a:solidFill>
                  <a:srgbClr val="004821"/>
                </a:solidFill>
              </a:rPr>
              <a:t> and </a:t>
            </a:r>
            <a:r>
              <a:rPr lang="en-ZA" i="1" dirty="0" err="1" smtClean="0">
                <a:solidFill>
                  <a:srgbClr val="004821"/>
                </a:solidFill>
              </a:rPr>
              <a:t>Sheḵem</a:t>
            </a:r>
            <a:r>
              <a:rPr lang="en-ZA" i="1" dirty="0" smtClean="0">
                <a:solidFill>
                  <a:srgbClr val="004821"/>
                </a:solidFill>
              </a:rPr>
              <a:t> his son came to the gate of their city, and spoke with the men of their city, </a:t>
            </a:r>
            <a:r>
              <a:rPr lang="en-ZA" b="1" i="1" dirty="0" smtClean="0">
                <a:solidFill>
                  <a:srgbClr val="004821"/>
                </a:solidFill>
              </a:rPr>
              <a:t>(Genesis </a:t>
            </a:r>
            <a:r>
              <a:rPr lang="en-ZA" b="1" i="1" dirty="0" smtClean="0">
                <a:solidFill>
                  <a:srgbClr val="004821"/>
                </a:solidFill>
              </a:rPr>
              <a:t>34:20)</a:t>
            </a:r>
          </a:p>
          <a:p>
            <a:pPr marL="268288" indent="-268288">
              <a:buFont typeface="Arial" pitchFamily="34" charset="0"/>
              <a:buChar char="•"/>
            </a:pPr>
            <a:r>
              <a:rPr lang="en-ZA" i="1" dirty="0" smtClean="0">
                <a:solidFill>
                  <a:srgbClr val="004821"/>
                </a:solidFill>
              </a:rPr>
              <a:t>‘Some men, sons of </a:t>
            </a:r>
            <a:r>
              <a:rPr lang="en-ZA" i="1" dirty="0" err="1" smtClean="0">
                <a:solidFill>
                  <a:srgbClr val="004821"/>
                </a:solidFill>
              </a:rPr>
              <a:t>Beliyaʽal</a:t>
            </a:r>
            <a:r>
              <a:rPr lang="en-ZA" i="1" dirty="0" smtClean="0">
                <a:solidFill>
                  <a:srgbClr val="004821"/>
                </a:solidFill>
              </a:rPr>
              <a:t>, have gone out of you midst and led the inhabitants </a:t>
            </a:r>
            <a:r>
              <a:rPr lang="en-ZA" i="1" dirty="0" smtClean="0">
                <a:solidFill>
                  <a:srgbClr val="004821"/>
                </a:solidFill>
              </a:rPr>
              <a:t>of  their </a:t>
            </a:r>
            <a:r>
              <a:rPr lang="en-ZA" i="1" dirty="0" smtClean="0">
                <a:solidFill>
                  <a:srgbClr val="004821"/>
                </a:solidFill>
              </a:rPr>
              <a:t>city astray</a:t>
            </a:r>
            <a:r>
              <a:rPr lang="en-ZA" i="1" dirty="0" smtClean="0">
                <a:solidFill>
                  <a:srgbClr val="004821"/>
                </a:solidFill>
              </a:rPr>
              <a:t>, </a:t>
            </a:r>
            <a:r>
              <a:rPr lang="en-ZA" b="1" i="1" dirty="0" smtClean="0">
                <a:solidFill>
                  <a:srgbClr val="004821"/>
                </a:solidFill>
              </a:rPr>
              <a:t>(Deuteronomy </a:t>
            </a:r>
            <a:r>
              <a:rPr lang="en-ZA" b="1" i="1" dirty="0" smtClean="0">
                <a:solidFill>
                  <a:srgbClr val="004821"/>
                </a:solidFill>
              </a:rPr>
              <a:t>13:13)</a:t>
            </a:r>
          </a:p>
          <a:p>
            <a:r>
              <a:rPr lang="en-ZA" dirty="0" smtClean="0"/>
              <a:t>Both describe a serious act that takes place in the city</a:t>
            </a:r>
          </a:p>
          <a:p>
            <a:pPr marL="268288" indent="-268288">
              <a:buFont typeface="Arial" pitchFamily="34" charset="0"/>
              <a:buChar char="•"/>
            </a:pPr>
            <a:r>
              <a:rPr lang="en-ZA" i="1" dirty="0" smtClean="0">
                <a:solidFill>
                  <a:srgbClr val="004821"/>
                </a:solidFill>
              </a:rPr>
              <a:t>And </a:t>
            </a:r>
            <a:r>
              <a:rPr lang="en-ZA" i="1" dirty="0" smtClean="0">
                <a:solidFill>
                  <a:srgbClr val="004821"/>
                </a:solidFill>
              </a:rPr>
              <a:t>the sons of </a:t>
            </a:r>
            <a:r>
              <a:rPr lang="en-ZA" i="1" dirty="0" err="1" smtClean="0">
                <a:solidFill>
                  <a:srgbClr val="004821"/>
                </a:solidFill>
              </a:rPr>
              <a:t>Yaʽaqob</a:t>
            </a:r>
            <a:r>
              <a:rPr lang="en-ZA" i="1" dirty="0" smtClean="0">
                <a:solidFill>
                  <a:srgbClr val="004821"/>
                </a:solidFill>
              </a:rPr>
              <a:t>̱ came in from the field when they heard it. And the men were grieved and very wroth, because he had done a senseless deed in </a:t>
            </a:r>
            <a:r>
              <a:rPr lang="en-ZA" i="1" dirty="0" err="1" smtClean="0">
                <a:solidFill>
                  <a:srgbClr val="004821"/>
                </a:solidFill>
              </a:rPr>
              <a:t>Yisra’ĕl</a:t>
            </a:r>
            <a:r>
              <a:rPr lang="en-ZA" i="1" dirty="0" smtClean="0">
                <a:solidFill>
                  <a:srgbClr val="004821"/>
                </a:solidFill>
              </a:rPr>
              <a:t> by lying with </a:t>
            </a:r>
            <a:r>
              <a:rPr lang="en-ZA" i="1" dirty="0" err="1" smtClean="0">
                <a:solidFill>
                  <a:srgbClr val="004821"/>
                </a:solidFill>
              </a:rPr>
              <a:t>Yaʽaqoḇ’s</a:t>
            </a:r>
            <a:r>
              <a:rPr lang="en-ZA" i="1" dirty="0" smtClean="0">
                <a:solidFill>
                  <a:srgbClr val="004821"/>
                </a:solidFill>
              </a:rPr>
              <a:t> daughter, which should not be done. </a:t>
            </a:r>
            <a:r>
              <a:rPr lang="en-ZA" b="1" i="1" dirty="0" smtClean="0">
                <a:solidFill>
                  <a:srgbClr val="004821"/>
                </a:solidFill>
              </a:rPr>
              <a:t>(</a:t>
            </a:r>
            <a:r>
              <a:rPr lang="en-ZA" b="1" i="1" dirty="0" smtClean="0">
                <a:solidFill>
                  <a:srgbClr val="004821"/>
                </a:solidFill>
              </a:rPr>
              <a:t>Genesis 34:7)</a:t>
            </a:r>
          </a:p>
          <a:p>
            <a:pPr marL="268288" indent="-268288">
              <a:buFont typeface="Arial" pitchFamily="34" charset="0"/>
              <a:buChar char="•"/>
            </a:pPr>
            <a:r>
              <a:rPr lang="en-ZA" i="1" dirty="0" smtClean="0">
                <a:solidFill>
                  <a:srgbClr val="004821"/>
                </a:solidFill>
              </a:rPr>
              <a:t>then you shall inquire, search out, and ask diligently. And see if the matter is true and established that this abomination was done in your midst, </a:t>
            </a:r>
            <a:r>
              <a:rPr lang="en-ZA" b="1" i="1" dirty="0" smtClean="0">
                <a:solidFill>
                  <a:srgbClr val="004821"/>
                </a:solidFill>
              </a:rPr>
              <a:t>(</a:t>
            </a:r>
            <a:r>
              <a:rPr lang="en-ZA" b="1" i="1" dirty="0" smtClean="0">
                <a:solidFill>
                  <a:srgbClr val="004821"/>
                </a:solidFill>
              </a:rPr>
              <a:t>Deuteronomy 13:14)</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42</a:t>
            </a:fld>
            <a:endParaRPr lang="en-Z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PARALLELS BETWEEN THE TWO CITIES</a:t>
            </a:r>
            <a:endParaRPr lang="en-ZA" dirty="0"/>
          </a:p>
        </p:txBody>
      </p:sp>
      <p:sp>
        <p:nvSpPr>
          <p:cNvPr id="3" name="Content Placeholder 2"/>
          <p:cNvSpPr>
            <a:spLocks noGrp="1"/>
          </p:cNvSpPr>
          <p:nvPr>
            <p:ph idx="1"/>
          </p:nvPr>
        </p:nvSpPr>
        <p:spPr/>
        <p:txBody>
          <a:bodyPr>
            <a:normAutofit fontScale="25000" lnSpcReduction="20000"/>
          </a:bodyPr>
          <a:lstStyle/>
          <a:p>
            <a:r>
              <a:rPr lang="en-ZA" sz="8800" dirty="0" smtClean="0"/>
              <a:t>In both cases, the people of the city are put to death by the sword for their abominations:</a:t>
            </a:r>
          </a:p>
          <a:p>
            <a:pPr marL="268288" indent="-268288">
              <a:buFont typeface="Arial" pitchFamily="34" charset="0"/>
              <a:buChar char="•"/>
            </a:pPr>
            <a:r>
              <a:rPr lang="en-ZA" sz="8800" i="1" dirty="0" smtClean="0">
                <a:solidFill>
                  <a:srgbClr val="004821"/>
                </a:solidFill>
              </a:rPr>
              <a:t>And </a:t>
            </a:r>
            <a:r>
              <a:rPr lang="en-ZA" sz="8800" i="1" dirty="0" smtClean="0">
                <a:solidFill>
                  <a:srgbClr val="004821"/>
                </a:solidFill>
              </a:rPr>
              <a:t>it came to be on the third day, when they were in pain, that two of the sons of </a:t>
            </a:r>
            <a:r>
              <a:rPr lang="en-ZA" sz="8800" i="1" dirty="0" err="1" smtClean="0">
                <a:solidFill>
                  <a:srgbClr val="004821"/>
                </a:solidFill>
              </a:rPr>
              <a:t>Yaʽaqob</a:t>
            </a:r>
            <a:r>
              <a:rPr lang="en-ZA" sz="8800" i="1" dirty="0" smtClean="0">
                <a:solidFill>
                  <a:srgbClr val="004821"/>
                </a:solidFill>
              </a:rPr>
              <a:t>̱, </a:t>
            </a:r>
            <a:r>
              <a:rPr lang="en-ZA" sz="8800" i="1" dirty="0" err="1" smtClean="0">
                <a:solidFill>
                  <a:srgbClr val="004821"/>
                </a:solidFill>
              </a:rPr>
              <a:t>Shimʽon</a:t>
            </a:r>
            <a:r>
              <a:rPr lang="en-ZA" sz="8800" i="1" dirty="0" smtClean="0">
                <a:solidFill>
                  <a:srgbClr val="004821"/>
                </a:solidFill>
              </a:rPr>
              <a:t> and </a:t>
            </a:r>
            <a:r>
              <a:rPr lang="en-ZA" sz="8800" i="1" dirty="0" err="1" smtClean="0">
                <a:solidFill>
                  <a:srgbClr val="004821"/>
                </a:solidFill>
              </a:rPr>
              <a:t>Lĕwi</a:t>
            </a:r>
            <a:r>
              <a:rPr lang="en-ZA" sz="8800" i="1" dirty="0" smtClean="0">
                <a:solidFill>
                  <a:srgbClr val="004821"/>
                </a:solidFill>
              </a:rPr>
              <a:t>, Dinah’s brothers, each took his sword and came boldly upon the city and killed all the males. </a:t>
            </a:r>
            <a:r>
              <a:rPr lang="en-ZA" sz="8800" b="1" i="1" dirty="0" smtClean="0">
                <a:solidFill>
                  <a:srgbClr val="004821"/>
                </a:solidFill>
              </a:rPr>
              <a:t>(</a:t>
            </a:r>
            <a:r>
              <a:rPr lang="en-ZA" sz="8800" b="1" i="1" dirty="0" smtClean="0">
                <a:solidFill>
                  <a:srgbClr val="004821"/>
                </a:solidFill>
              </a:rPr>
              <a:t>Genesis 34:25)</a:t>
            </a:r>
          </a:p>
          <a:p>
            <a:pPr marL="268288" indent="-268288">
              <a:buFont typeface="Arial" pitchFamily="34" charset="0"/>
              <a:buChar char="•"/>
            </a:pPr>
            <a:r>
              <a:rPr lang="en-ZA" sz="8800" i="1" dirty="0" smtClean="0">
                <a:solidFill>
                  <a:srgbClr val="004821"/>
                </a:solidFill>
              </a:rPr>
              <a:t>you shall certainly smite the inhabitants of that city with the edge of the sword, putting it under the ban, and all that is in it and its livestock, with the edge of the sword. </a:t>
            </a:r>
            <a:r>
              <a:rPr lang="en-ZA" sz="8800" i="1" dirty="0" smtClean="0">
                <a:solidFill>
                  <a:srgbClr val="004821"/>
                </a:solidFill>
              </a:rPr>
              <a:t> </a:t>
            </a:r>
            <a:r>
              <a:rPr lang="en-ZA" sz="8800" b="1" i="1" dirty="0" smtClean="0">
                <a:solidFill>
                  <a:srgbClr val="004821"/>
                </a:solidFill>
              </a:rPr>
              <a:t>(</a:t>
            </a:r>
            <a:r>
              <a:rPr lang="en-ZA" sz="8800" b="1" i="1" dirty="0" smtClean="0">
                <a:solidFill>
                  <a:srgbClr val="004821"/>
                </a:solidFill>
              </a:rPr>
              <a:t>Deuteronomy 13:15)</a:t>
            </a:r>
            <a:endParaRPr lang="en-ZA" sz="8800" i="1" dirty="0" smtClean="0">
              <a:solidFill>
                <a:srgbClr val="004821"/>
              </a:solidFill>
            </a:endParaRPr>
          </a:p>
          <a:p>
            <a:r>
              <a:rPr lang="en-ZA" sz="8800" dirty="0" err="1" smtClean="0"/>
              <a:t>Rav</a:t>
            </a:r>
            <a:r>
              <a:rPr lang="en-ZA" sz="8800" dirty="0" smtClean="0"/>
              <a:t> </a:t>
            </a:r>
            <a:r>
              <a:rPr lang="en-ZA" sz="8800" dirty="0" err="1" smtClean="0"/>
              <a:t>Bazak</a:t>
            </a:r>
            <a:r>
              <a:rPr lang="en-ZA" sz="8800" dirty="0" smtClean="0"/>
              <a:t> points out one obvious difference between the stories concerning the spoils. </a:t>
            </a:r>
            <a:endParaRPr lang="en-ZA" sz="8800" dirty="0" smtClean="0"/>
          </a:p>
          <a:p>
            <a:pPr marL="268288" indent="-268288">
              <a:buFont typeface="Arial" pitchFamily="34" charset="0"/>
              <a:buChar char="•"/>
            </a:pPr>
            <a:r>
              <a:rPr lang="en-ZA" sz="8800" i="1" dirty="0" smtClean="0">
                <a:solidFill>
                  <a:srgbClr val="004821"/>
                </a:solidFill>
              </a:rPr>
              <a:t>The sons of </a:t>
            </a:r>
            <a:r>
              <a:rPr lang="en-ZA" sz="8800" i="1" dirty="0" err="1" smtClean="0">
                <a:solidFill>
                  <a:srgbClr val="004821"/>
                </a:solidFill>
              </a:rPr>
              <a:t>Yaʽaqob</a:t>
            </a:r>
            <a:r>
              <a:rPr lang="en-ZA" sz="8800" i="1" dirty="0" smtClean="0">
                <a:solidFill>
                  <a:srgbClr val="004821"/>
                </a:solidFill>
              </a:rPr>
              <a:t>̱ </a:t>
            </a:r>
            <a:r>
              <a:rPr lang="en-ZA" sz="8800" i="1" dirty="0" smtClean="0">
                <a:solidFill>
                  <a:srgbClr val="004821"/>
                </a:solidFill>
              </a:rPr>
              <a:t>.. plundered </a:t>
            </a:r>
            <a:r>
              <a:rPr lang="en-ZA" sz="8800" i="1" dirty="0" smtClean="0">
                <a:solidFill>
                  <a:srgbClr val="004821"/>
                </a:solidFill>
              </a:rPr>
              <a:t>the </a:t>
            </a:r>
            <a:r>
              <a:rPr lang="en-ZA" sz="8800" i="1" dirty="0" smtClean="0">
                <a:solidFill>
                  <a:srgbClr val="004821"/>
                </a:solidFill>
              </a:rPr>
              <a:t>city </a:t>
            </a:r>
            <a:r>
              <a:rPr lang="en-ZA" sz="8800" b="1" i="1" dirty="0" smtClean="0">
                <a:solidFill>
                  <a:srgbClr val="004821"/>
                </a:solidFill>
              </a:rPr>
              <a:t>...(</a:t>
            </a:r>
            <a:r>
              <a:rPr lang="en-ZA" sz="8800" b="1" i="1" dirty="0" smtClean="0">
                <a:solidFill>
                  <a:srgbClr val="004821"/>
                </a:solidFill>
              </a:rPr>
              <a:t>Genesis 34:27)</a:t>
            </a:r>
          </a:p>
          <a:p>
            <a:pPr marL="268288" indent="-268288">
              <a:buFont typeface="Arial" pitchFamily="34" charset="0"/>
              <a:buChar char="•"/>
            </a:pPr>
            <a:r>
              <a:rPr lang="en-ZA" sz="8800" i="1" dirty="0" smtClean="0">
                <a:solidFill>
                  <a:srgbClr val="004821"/>
                </a:solidFill>
              </a:rPr>
              <a:t>you shall certainly smite .. all that is in it and its livestock, with the edge of the sword. “And gather all its plunder into the middle of the street, and completely burn with fire the city and all its plunder, before </a:t>
            </a:r>
            <a:r>
              <a:rPr lang="he-IL" sz="8800" i="1" dirty="0" smtClean="0">
                <a:solidFill>
                  <a:srgbClr val="004821"/>
                </a:solidFill>
              </a:rPr>
              <a:t>יהוה</a:t>
            </a:r>
            <a:r>
              <a:rPr lang="en-ZA" sz="8800" i="1" dirty="0" smtClean="0">
                <a:solidFill>
                  <a:srgbClr val="004821"/>
                </a:solidFill>
              </a:rPr>
              <a:t> your Elohim. ..“And none of that which is put under the ban is to cling to your hand, ..</a:t>
            </a:r>
            <a:r>
              <a:rPr lang="en-US" sz="8800" b="1" i="1" dirty="0" smtClean="0">
                <a:solidFill>
                  <a:srgbClr val="004821"/>
                </a:solidFill>
              </a:rPr>
              <a:t>(Deuteronomy 13:15-17)</a:t>
            </a: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43</a:t>
            </a:fld>
            <a:endParaRPr lang="en-Z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PARALLELS BETWEEN THE TWO </a:t>
            </a:r>
            <a:r>
              <a:rPr lang="en-ZA" dirty="0" smtClean="0"/>
              <a:t>CITIES</a:t>
            </a:r>
            <a:endParaRPr lang="en-ZA" dirty="0"/>
          </a:p>
        </p:txBody>
      </p:sp>
      <p:sp>
        <p:nvSpPr>
          <p:cNvPr id="3" name="Content Placeholder 2"/>
          <p:cNvSpPr>
            <a:spLocks noGrp="1"/>
          </p:cNvSpPr>
          <p:nvPr>
            <p:ph idx="1"/>
          </p:nvPr>
        </p:nvSpPr>
        <p:spPr/>
        <p:txBody>
          <a:bodyPr>
            <a:normAutofit lnSpcReduction="10000"/>
          </a:bodyPr>
          <a:lstStyle/>
          <a:p>
            <a:r>
              <a:rPr lang="en-ZA" dirty="0" smtClean="0"/>
              <a:t>Putting to death all the inhabitants of a city was a very difficult mission. It has been observed </a:t>
            </a:r>
            <a:r>
              <a:rPr lang="en-ZA" dirty="0" smtClean="0"/>
              <a:t>that this </a:t>
            </a:r>
            <a:r>
              <a:rPr lang="en-ZA" dirty="0" smtClean="0"/>
              <a:t>sort of an act dulls the senses of a person’s moral sensibilities. Hence the reason for </a:t>
            </a:r>
            <a:r>
              <a:rPr lang="he-IL" dirty="0" smtClean="0"/>
              <a:t>יהוה</a:t>
            </a:r>
            <a:r>
              <a:rPr lang="en-ZA" dirty="0" smtClean="0"/>
              <a:t>’s promise </a:t>
            </a:r>
            <a:r>
              <a:rPr lang="en-ZA" dirty="0" smtClean="0"/>
              <a:t>in the Torah…that </a:t>
            </a:r>
            <a:r>
              <a:rPr lang="en-ZA" i="1" dirty="0" smtClean="0">
                <a:solidFill>
                  <a:srgbClr val="002060"/>
                </a:solidFill>
              </a:rPr>
              <a:t>“He will turn from the fierceness of His anger and show mercy, </a:t>
            </a:r>
            <a:r>
              <a:rPr lang="en-ZA" i="1" dirty="0" smtClean="0">
                <a:solidFill>
                  <a:srgbClr val="002060"/>
                </a:solidFill>
              </a:rPr>
              <a:t>and have </a:t>
            </a:r>
            <a:r>
              <a:rPr lang="en-ZA" i="1" dirty="0" smtClean="0">
                <a:solidFill>
                  <a:srgbClr val="002060"/>
                </a:solidFill>
              </a:rPr>
              <a:t>compassion” </a:t>
            </a:r>
            <a:r>
              <a:rPr lang="en-ZA" dirty="0" smtClean="0"/>
              <a:t>on the hearts of those who were asked to carry out this destruction. He will </a:t>
            </a:r>
            <a:r>
              <a:rPr lang="en-ZA" dirty="0" smtClean="0"/>
              <a:t>wipe away </a:t>
            </a:r>
            <a:r>
              <a:rPr lang="en-ZA" dirty="0" smtClean="0"/>
              <a:t>the moral damage caused by their acts of killing. The heart is the key here. The destruction </a:t>
            </a:r>
            <a:r>
              <a:rPr lang="en-ZA" dirty="0" smtClean="0"/>
              <a:t>in Deuteronomy is </a:t>
            </a:r>
            <a:r>
              <a:rPr lang="en-ZA" dirty="0" smtClean="0"/>
              <a:t>to be performed purely as an act of obedience to </a:t>
            </a:r>
            <a:r>
              <a:rPr lang="en-ZA" i="1" dirty="0" smtClean="0"/>
              <a:t>“</a:t>
            </a:r>
            <a:r>
              <a:rPr lang="he-IL" i="1" dirty="0" smtClean="0"/>
              <a:t>יהוה</a:t>
            </a:r>
            <a:r>
              <a:rPr lang="en-ZA" i="1" dirty="0" smtClean="0"/>
              <a:t> </a:t>
            </a:r>
            <a:r>
              <a:rPr lang="en-ZA" i="1" dirty="0" smtClean="0"/>
              <a:t>your Elohim</a:t>
            </a:r>
            <a:r>
              <a:rPr lang="en-ZA" i="1" dirty="0" smtClean="0"/>
              <a:t>”. </a:t>
            </a:r>
            <a:r>
              <a:rPr lang="en-ZA" dirty="0" smtClean="0"/>
              <a:t>THERE </a:t>
            </a:r>
            <a:r>
              <a:rPr lang="en-ZA" dirty="0" smtClean="0"/>
              <a:t>IS TO BE NO PERSONAL GAIN in the mission.</a:t>
            </a:r>
          </a:p>
          <a:p>
            <a:r>
              <a:rPr lang="en-ZA" dirty="0" smtClean="0"/>
              <a:t>Now </a:t>
            </a:r>
            <a:r>
              <a:rPr lang="en-ZA" dirty="0" smtClean="0"/>
              <a:t>we are able to see the act of Jacob’s sons in a new light. If, in </a:t>
            </a:r>
            <a:r>
              <a:rPr lang="he-IL" dirty="0" smtClean="0"/>
              <a:t>יהוה</a:t>
            </a:r>
            <a:r>
              <a:rPr lang="en-ZA" dirty="0" smtClean="0"/>
              <a:t>’s </a:t>
            </a:r>
            <a:r>
              <a:rPr lang="en-ZA" dirty="0" smtClean="0"/>
              <a:t>eyes, the killing </a:t>
            </a:r>
            <a:r>
              <a:rPr lang="en-ZA" dirty="0" smtClean="0"/>
              <a:t>of the </a:t>
            </a:r>
            <a:r>
              <a:rPr lang="en-ZA" dirty="0" smtClean="0"/>
              <a:t>residents of </a:t>
            </a:r>
            <a:r>
              <a:rPr lang="en-ZA" dirty="0" err="1" smtClean="0"/>
              <a:t>Shechem</a:t>
            </a:r>
            <a:r>
              <a:rPr lang="en-ZA" dirty="0" smtClean="0"/>
              <a:t> was justified, the plundering of the city was certainly NOT justified. </a:t>
            </a:r>
            <a:r>
              <a:rPr lang="en-ZA" dirty="0" smtClean="0"/>
              <a:t>Now it </a:t>
            </a:r>
            <a:r>
              <a:rPr lang="en-ZA" dirty="0" smtClean="0"/>
              <a:t>would be seen as outright murder done out of anger, along with satisfying their own </a:t>
            </a:r>
            <a:r>
              <a:rPr lang="en-ZA" dirty="0" smtClean="0"/>
              <a:t>personal interests</a:t>
            </a:r>
            <a:r>
              <a:rPr lang="en-ZA" dirty="0" smtClean="0"/>
              <a:t>. There is no promise of mercy for those who killed out of anger and greed.</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44</a:t>
            </a:fld>
            <a:endParaRPr lang="en-ZA"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BAAL HERMON</a:t>
            </a:r>
            <a:endParaRPr lang="en-ZA" dirty="0"/>
          </a:p>
        </p:txBody>
      </p:sp>
      <p:sp>
        <p:nvSpPr>
          <p:cNvPr id="3" name="Content Placeholder 2"/>
          <p:cNvSpPr>
            <a:spLocks noGrp="1"/>
          </p:cNvSpPr>
          <p:nvPr>
            <p:ph idx="1"/>
          </p:nvPr>
        </p:nvSpPr>
        <p:spPr/>
        <p:txBody>
          <a:bodyPr>
            <a:noAutofit/>
          </a:bodyPr>
          <a:lstStyle/>
          <a:p>
            <a:pPr algn="just">
              <a:lnSpc>
                <a:spcPts val="2300"/>
              </a:lnSpc>
            </a:pPr>
            <a:r>
              <a:rPr lang="en-ZA" dirty="0" smtClean="0"/>
              <a:t>We read that they plundered the city of all its wealth and took, as captives, the women and children of the </a:t>
            </a:r>
            <a:r>
              <a:rPr lang="en-ZA" dirty="0" err="1" smtClean="0"/>
              <a:t>Hiwwites</a:t>
            </a:r>
            <a:r>
              <a:rPr lang="en-ZA" dirty="0" smtClean="0"/>
              <a:t> of </a:t>
            </a:r>
            <a:r>
              <a:rPr lang="en-ZA" dirty="0" err="1" smtClean="0"/>
              <a:t>Shekem</a:t>
            </a:r>
            <a:r>
              <a:rPr lang="en-ZA" dirty="0" smtClean="0"/>
              <a:t>. </a:t>
            </a:r>
            <a:r>
              <a:rPr lang="en-ZA" i="1" dirty="0" smtClean="0"/>
              <a:t>“Why are we told this here?” </a:t>
            </a:r>
          </a:p>
          <a:p>
            <a:pPr algn="just">
              <a:lnSpc>
                <a:spcPts val="2300"/>
              </a:lnSpc>
            </a:pPr>
            <a:r>
              <a:rPr lang="en-ZA" dirty="0" smtClean="0"/>
              <a:t>“</a:t>
            </a:r>
            <a:r>
              <a:rPr lang="en-ZA" i="1" dirty="0" err="1" smtClean="0"/>
              <a:t>Shekem</a:t>
            </a:r>
            <a:r>
              <a:rPr lang="en-ZA" i="1" dirty="0" smtClean="0"/>
              <a:t>” </a:t>
            </a:r>
            <a:r>
              <a:rPr lang="en-ZA" dirty="0" smtClean="0"/>
              <a:t>we know is </a:t>
            </a:r>
            <a:r>
              <a:rPr lang="en-ZA" i="1" dirty="0" smtClean="0"/>
              <a:t>“shoulder</a:t>
            </a:r>
            <a:r>
              <a:rPr lang="en-ZA" dirty="0" smtClean="0"/>
              <a:t>”. “</a:t>
            </a:r>
            <a:r>
              <a:rPr lang="en-ZA" dirty="0" err="1" smtClean="0"/>
              <a:t>Hamor</a:t>
            </a:r>
            <a:r>
              <a:rPr lang="en-ZA" dirty="0" smtClean="0"/>
              <a:t>” has two meanings; the first being “</a:t>
            </a:r>
            <a:r>
              <a:rPr lang="en-ZA" i="1" dirty="0" smtClean="0"/>
              <a:t>ass” or “male donkey</a:t>
            </a:r>
            <a:r>
              <a:rPr lang="en-ZA" dirty="0" smtClean="0"/>
              <a:t>” and the second is “</a:t>
            </a:r>
            <a:r>
              <a:rPr lang="en-ZA" i="1" dirty="0" smtClean="0"/>
              <a:t>heap</a:t>
            </a:r>
            <a:r>
              <a:rPr lang="en-ZA" dirty="0" smtClean="0"/>
              <a:t>” a “</a:t>
            </a:r>
            <a:r>
              <a:rPr lang="en-ZA" i="1" dirty="0" smtClean="0"/>
              <a:t>memorial”</a:t>
            </a:r>
            <a:r>
              <a:rPr lang="en-ZA" dirty="0" smtClean="0"/>
              <a:t>. People of that day would pile stones or rocks into a “heap” as a remembrance or memorial to treaties, covenants, graves or whatever they wanted generations to come to see and remember. That is exactly what </a:t>
            </a:r>
            <a:r>
              <a:rPr lang="en-ZA" dirty="0" err="1" smtClean="0"/>
              <a:t>Elohim</a:t>
            </a:r>
            <a:r>
              <a:rPr lang="en-ZA" dirty="0" smtClean="0"/>
              <a:t> is doing with this story, this “</a:t>
            </a:r>
            <a:r>
              <a:rPr lang="en-ZA" i="1" dirty="0" smtClean="0"/>
              <a:t>parable”, this “</a:t>
            </a:r>
            <a:r>
              <a:rPr lang="en-ZA" i="1" dirty="0" err="1" smtClean="0"/>
              <a:t>mishle</a:t>
            </a:r>
            <a:r>
              <a:rPr lang="en-ZA" dirty="0" smtClean="0"/>
              <a:t>”. He wants us to take note of it and remember it. Now, the men of this city were </a:t>
            </a:r>
            <a:r>
              <a:rPr lang="en-ZA" i="1" dirty="0" smtClean="0"/>
              <a:t>“</a:t>
            </a:r>
            <a:r>
              <a:rPr lang="en-ZA" i="1" dirty="0" err="1" smtClean="0"/>
              <a:t>Hiwwites</a:t>
            </a:r>
            <a:r>
              <a:rPr lang="en-ZA" dirty="0" smtClean="0"/>
              <a:t>” Strong’s #2340, meaning “</a:t>
            </a:r>
            <a:r>
              <a:rPr lang="en-ZA" i="1" dirty="0" smtClean="0"/>
              <a:t>dwellers of the high place</a:t>
            </a:r>
            <a:r>
              <a:rPr lang="en-ZA" dirty="0" smtClean="0"/>
              <a:t>”, whose capital was on Mt. </a:t>
            </a:r>
            <a:r>
              <a:rPr lang="en-ZA" dirty="0" err="1" smtClean="0"/>
              <a:t>Ba’al</a:t>
            </a:r>
            <a:r>
              <a:rPr lang="en-ZA" dirty="0" smtClean="0"/>
              <a:t> </a:t>
            </a:r>
            <a:r>
              <a:rPr lang="en-ZA" dirty="0" err="1" smtClean="0"/>
              <a:t>Hermon</a:t>
            </a:r>
            <a:r>
              <a:rPr lang="en-ZA" dirty="0" smtClean="0"/>
              <a:t> (#1179, meaning “</a:t>
            </a:r>
            <a:r>
              <a:rPr lang="en-ZA" i="1" dirty="0" smtClean="0"/>
              <a:t>lord of destruction”). </a:t>
            </a:r>
          </a:p>
          <a:p>
            <a:pPr algn="just">
              <a:lnSpc>
                <a:spcPts val="2300"/>
              </a:lnSpc>
            </a:pPr>
            <a:r>
              <a:rPr lang="en-ZA" dirty="0" smtClean="0"/>
              <a:t>So, we have a city of pagans, who worship the “</a:t>
            </a:r>
            <a:r>
              <a:rPr lang="en-ZA" i="1" dirty="0" smtClean="0"/>
              <a:t>lord of destruction”, </a:t>
            </a:r>
            <a:r>
              <a:rPr lang="en-ZA" dirty="0" smtClean="0"/>
              <a:t>whose leader represents a memorial or historic event and his son </a:t>
            </a:r>
            <a:r>
              <a:rPr lang="en-ZA" dirty="0" err="1" smtClean="0"/>
              <a:t>Shekem</a:t>
            </a:r>
            <a:r>
              <a:rPr lang="en-ZA" dirty="0" smtClean="0"/>
              <a:t>. </a:t>
            </a:r>
          </a:p>
          <a:p>
            <a:pPr algn="just">
              <a:lnSpc>
                <a:spcPts val="2100"/>
              </a:lnSpc>
            </a:pPr>
            <a:endParaRPr lang="en-ZA" dirty="0" smtClean="0"/>
          </a:p>
          <a:p>
            <a:pPr algn="just">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45</a:t>
            </a:fld>
            <a:endParaRPr lang="en-ZA"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DESTRUCTION OF THE LORD</a:t>
            </a:r>
            <a:endParaRPr lang="en-ZA" dirty="0"/>
          </a:p>
        </p:txBody>
      </p:sp>
      <p:sp>
        <p:nvSpPr>
          <p:cNvPr id="3" name="Content Placeholder 2"/>
          <p:cNvSpPr>
            <a:spLocks noGrp="1"/>
          </p:cNvSpPr>
          <p:nvPr>
            <p:ph idx="1"/>
          </p:nvPr>
        </p:nvSpPr>
        <p:spPr/>
        <p:txBody>
          <a:bodyPr>
            <a:noAutofit/>
          </a:bodyPr>
          <a:lstStyle/>
          <a:p>
            <a:pPr>
              <a:lnSpc>
                <a:spcPts val="2200"/>
              </a:lnSpc>
            </a:pPr>
            <a:r>
              <a:rPr lang="en-ZA" b="1" i="1" dirty="0" smtClean="0"/>
              <a:t>Prophetic picture: </a:t>
            </a:r>
            <a:r>
              <a:rPr lang="he-IL" dirty="0" smtClean="0"/>
              <a:t>יהושע</a:t>
            </a:r>
            <a:r>
              <a:rPr lang="en-ZA" dirty="0" smtClean="0"/>
              <a:t>, </a:t>
            </a:r>
            <a:r>
              <a:rPr lang="en-ZA" dirty="0" smtClean="0"/>
              <a:t>the Son having the </a:t>
            </a:r>
            <a:r>
              <a:rPr lang="en-ZA" i="1" dirty="0" smtClean="0"/>
              <a:t>“reign of the Kingdom</a:t>
            </a:r>
            <a:r>
              <a:rPr lang="en-ZA" dirty="0" smtClean="0"/>
              <a:t>” on His shoulders. </a:t>
            </a:r>
            <a:r>
              <a:rPr lang="en-ZA" dirty="0" err="1" smtClean="0"/>
              <a:t>Shekem</a:t>
            </a:r>
            <a:r>
              <a:rPr lang="en-ZA" dirty="0" smtClean="0"/>
              <a:t>, as </a:t>
            </a:r>
            <a:r>
              <a:rPr lang="en-ZA" dirty="0" err="1" smtClean="0"/>
              <a:t>Hamor’s</a:t>
            </a:r>
            <a:r>
              <a:rPr lang="en-ZA" dirty="0" smtClean="0"/>
              <a:t> son, is a picture of “</a:t>
            </a:r>
            <a:r>
              <a:rPr lang="en-ZA" i="1" dirty="0" smtClean="0"/>
              <a:t>anti-messiah” </a:t>
            </a:r>
            <a:r>
              <a:rPr lang="en-ZA" dirty="0" smtClean="0"/>
              <a:t>who has the reign of his father on his shoulders. He kidnaps and defiles </a:t>
            </a:r>
            <a:r>
              <a:rPr lang="en-ZA" i="1" dirty="0" smtClean="0"/>
              <a:t>“Dinah”, </a:t>
            </a:r>
            <a:r>
              <a:rPr lang="en-ZA" dirty="0" smtClean="0"/>
              <a:t>whose name means </a:t>
            </a:r>
            <a:r>
              <a:rPr lang="en-ZA" i="1" dirty="0" smtClean="0"/>
              <a:t>“Judgment” or “Justice”. </a:t>
            </a:r>
            <a:r>
              <a:rPr lang="en-ZA" dirty="0" smtClean="0"/>
              <a:t>Again, in our time, we will see the Land invaded by the forces of the “</a:t>
            </a:r>
            <a:r>
              <a:rPr lang="en-ZA" i="1" dirty="0" smtClean="0"/>
              <a:t>lord of destruction</a:t>
            </a:r>
            <a:r>
              <a:rPr lang="en-ZA" dirty="0" smtClean="0"/>
              <a:t>” (anti-messiah) and we’re already seeing the raping of “</a:t>
            </a:r>
            <a:r>
              <a:rPr lang="en-ZA" i="1" dirty="0" smtClean="0"/>
              <a:t>Dinah”, “Justice”.</a:t>
            </a:r>
          </a:p>
          <a:p>
            <a:pPr algn="ctr">
              <a:lnSpc>
                <a:spcPts val="2200"/>
              </a:lnSpc>
            </a:pPr>
            <a:r>
              <a:rPr lang="en-ZA" dirty="0" smtClean="0"/>
              <a:t>Only this next time, </a:t>
            </a:r>
            <a:r>
              <a:rPr lang="he-IL" dirty="0" smtClean="0"/>
              <a:t>יהוה</a:t>
            </a:r>
            <a:r>
              <a:rPr lang="en-ZA" dirty="0" smtClean="0"/>
              <a:t> </a:t>
            </a:r>
            <a:r>
              <a:rPr lang="en-ZA" dirty="0" smtClean="0"/>
              <a:t>will fight for </a:t>
            </a:r>
            <a:r>
              <a:rPr lang="en-ZA" dirty="0" smtClean="0"/>
              <a:t>Jacob </a:t>
            </a:r>
            <a:r>
              <a:rPr lang="en-ZA" dirty="0" smtClean="0"/>
              <a:t>and defeat the “</a:t>
            </a:r>
            <a:r>
              <a:rPr lang="en-ZA" i="1" dirty="0" smtClean="0"/>
              <a:t>lord of destruction”</a:t>
            </a:r>
            <a:r>
              <a:rPr lang="en-ZA" dirty="0" smtClean="0"/>
              <a:t> and his armies and cleanse the Land. And, a “</a:t>
            </a:r>
            <a:r>
              <a:rPr lang="en-ZA" i="1" dirty="0" err="1" smtClean="0"/>
              <a:t>shalem</a:t>
            </a:r>
            <a:r>
              <a:rPr lang="en-ZA" dirty="0" smtClean="0"/>
              <a:t>” </a:t>
            </a:r>
            <a:r>
              <a:rPr lang="en-ZA" dirty="0" smtClean="0"/>
              <a:t>Jacob, </a:t>
            </a:r>
            <a:r>
              <a:rPr lang="en-ZA" dirty="0" smtClean="0"/>
              <a:t>a “</a:t>
            </a:r>
            <a:r>
              <a:rPr lang="en-ZA" i="1" dirty="0" smtClean="0"/>
              <a:t>whole”, “unified” and “restored</a:t>
            </a:r>
            <a:r>
              <a:rPr lang="en-ZA" dirty="0" smtClean="0"/>
              <a:t>” </a:t>
            </a:r>
            <a:r>
              <a:rPr lang="en-ZA" dirty="0" smtClean="0"/>
              <a:t>Israel </a:t>
            </a:r>
            <a:r>
              <a:rPr lang="en-ZA" dirty="0" smtClean="0"/>
              <a:t>will bury the dead of that war, as </a:t>
            </a:r>
            <a:r>
              <a:rPr lang="en-ZA" dirty="0" smtClean="0"/>
              <a:t>“</a:t>
            </a:r>
            <a:r>
              <a:rPr lang="en-ZA" i="1" dirty="0" smtClean="0">
                <a:solidFill>
                  <a:srgbClr val="004821"/>
                </a:solidFill>
              </a:rPr>
              <a:t>And it shall be on that day that I give Goḡ a burial site there in </a:t>
            </a:r>
            <a:r>
              <a:rPr lang="en-ZA" i="1" dirty="0" err="1" smtClean="0">
                <a:solidFill>
                  <a:srgbClr val="004821"/>
                </a:solidFill>
              </a:rPr>
              <a:t>Yisra’ĕl</a:t>
            </a:r>
            <a:r>
              <a:rPr lang="en-ZA" i="1" dirty="0" smtClean="0">
                <a:solidFill>
                  <a:srgbClr val="004821"/>
                </a:solidFill>
              </a:rPr>
              <a:t>, the valley of those passing by east of the sea, and stopping those passing by, because there they shall bury Goḡ and all his crowd, and shall call it the Valley of </a:t>
            </a:r>
            <a:r>
              <a:rPr lang="en-ZA" i="1" dirty="0" err="1" smtClean="0">
                <a:solidFill>
                  <a:srgbClr val="004821"/>
                </a:solidFill>
              </a:rPr>
              <a:t>Hamon</a:t>
            </a:r>
            <a:r>
              <a:rPr lang="en-ZA" i="1" dirty="0" smtClean="0">
                <a:solidFill>
                  <a:srgbClr val="004821"/>
                </a:solidFill>
              </a:rPr>
              <a:t> Goḡ. “And the house of </a:t>
            </a:r>
            <a:r>
              <a:rPr lang="en-ZA" i="1" dirty="0" err="1" smtClean="0">
                <a:solidFill>
                  <a:srgbClr val="004821"/>
                </a:solidFill>
              </a:rPr>
              <a:t>Yisra’ĕl</a:t>
            </a:r>
            <a:r>
              <a:rPr lang="en-ZA" i="1" dirty="0" smtClean="0">
                <a:solidFill>
                  <a:srgbClr val="004821"/>
                </a:solidFill>
              </a:rPr>
              <a:t> shall bury them for seven months, in order to cleanse the land. “And all the people of the land shall bury them, and it shall be for a name to them on the day that I am esteemed,” declares the Master </a:t>
            </a:r>
            <a:r>
              <a:rPr lang="he-IL" i="1" dirty="0" smtClean="0">
                <a:solidFill>
                  <a:srgbClr val="004821"/>
                </a:solidFill>
              </a:rPr>
              <a:t>יהוה</a:t>
            </a:r>
            <a:r>
              <a:rPr lang="en-US" i="1" dirty="0" smtClean="0">
                <a:solidFill>
                  <a:srgbClr val="004821"/>
                </a:solidFill>
              </a:rPr>
              <a:t>. </a:t>
            </a:r>
            <a:r>
              <a:rPr lang="en-US" b="1" i="1" dirty="0" smtClean="0">
                <a:solidFill>
                  <a:srgbClr val="004821"/>
                </a:solidFill>
              </a:rPr>
              <a:t>(</a:t>
            </a:r>
            <a:r>
              <a:rPr lang="en-US" b="1" i="1" dirty="0" smtClean="0">
                <a:solidFill>
                  <a:srgbClr val="004821"/>
                </a:solidFill>
              </a:rPr>
              <a:t>Ezekiel 39:11-13)</a:t>
            </a:r>
          </a:p>
          <a:p>
            <a:pPr>
              <a:lnSpc>
                <a:spcPts val="2200"/>
              </a:lnSpc>
            </a:pPr>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46</a:t>
            </a:fld>
            <a:endParaRPr lang="en-ZA"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MEMORIAL HEAP</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Elohim said to </a:t>
            </a:r>
            <a:r>
              <a:rPr lang="en-ZA" i="1" dirty="0" err="1" smtClean="0">
                <a:solidFill>
                  <a:srgbClr val="004821"/>
                </a:solidFill>
              </a:rPr>
              <a:t>Yaʽaqob</a:t>
            </a:r>
            <a:r>
              <a:rPr lang="en-ZA" i="1" dirty="0" smtClean="0">
                <a:solidFill>
                  <a:srgbClr val="004821"/>
                </a:solidFill>
              </a:rPr>
              <a:t>̱, “Arise, go up to </a:t>
            </a:r>
            <a:r>
              <a:rPr lang="en-ZA" i="1" dirty="0" err="1" smtClean="0">
                <a:solidFill>
                  <a:srgbClr val="004821"/>
                </a:solidFill>
              </a:rPr>
              <a:t>Bĕyth</a:t>
            </a:r>
            <a:r>
              <a:rPr lang="en-ZA" i="1" dirty="0" smtClean="0">
                <a:solidFill>
                  <a:srgbClr val="004821"/>
                </a:solidFill>
              </a:rPr>
              <a:t> Ěl and dwell there. And make an altar there to Ěl who appeared to you when you fled from the face of </a:t>
            </a:r>
            <a:r>
              <a:rPr lang="en-ZA" i="1" dirty="0" err="1" smtClean="0">
                <a:solidFill>
                  <a:srgbClr val="004821"/>
                </a:solidFill>
              </a:rPr>
              <a:t>Ěsaw</a:t>
            </a:r>
            <a:r>
              <a:rPr lang="en-ZA" i="1" dirty="0" smtClean="0">
                <a:solidFill>
                  <a:srgbClr val="004821"/>
                </a:solidFill>
              </a:rPr>
              <a:t> your brother.” And </a:t>
            </a:r>
            <a:r>
              <a:rPr lang="en-ZA" i="1" dirty="0" err="1" smtClean="0">
                <a:solidFill>
                  <a:srgbClr val="004821"/>
                </a:solidFill>
              </a:rPr>
              <a:t>Yaʽaqob</a:t>
            </a:r>
            <a:r>
              <a:rPr lang="en-ZA" i="1" dirty="0" smtClean="0">
                <a:solidFill>
                  <a:srgbClr val="004821"/>
                </a:solidFill>
              </a:rPr>
              <a:t>̱ said to his household and to all who were with him, “Put away the foreign mighty ones that are among you, and cleanse yourselves, and change your garments. “And let us arise and go up to </a:t>
            </a:r>
            <a:r>
              <a:rPr lang="en-ZA" i="1" dirty="0" err="1" smtClean="0">
                <a:solidFill>
                  <a:srgbClr val="004821"/>
                </a:solidFill>
              </a:rPr>
              <a:t>Bĕyth</a:t>
            </a:r>
            <a:r>
              <a:rPr lang="en-ZA" i="1" dirty="0" smtClean="0">
                <a:solidFill>
                  <a:srgbClr val="004821"/>
                </a:solidFill>
              </a:rPr>
              <a:t> Ěl, and let me make there an altar to Ěl, who answered me in the day of my distress, and has been with me in the way which I have gone.” </a:t>
            </a:r>
            <a:r>
              <a:rPr lang="en-ZA" i="1" dirty="0" smtClean="0">
                <a:solidFill>
                  <a:srgbClr val="004821"/>
                </a:solidFill>
              </a:rPr>
              <a:t>.. And </a:t>
            </a:r>
            <a:r>
              <a:rPr lang="en-ZA" i="1" dirty="0" smtClean="0">
                <a:solidFill>
                  <a:srgbClr val="004821"/>
                </a:solidFill>
              </a:rPr>
              <a:t>he built there an altar and called the place El </a:t>
            </a:r>
            <a:r>
              <a:rPr lang="en-ZA" i="1" dirty="0" err="1" smtClean="0">
                <a:solidFill>
                  <a:srgbClr val="004821"/>
                </a:solidFill>
              </a:rPr>
              <a:t>Bĕyth</a:t>
            </a:r>
            <a:r>
              <a:rPr lang="en-ZA" i="1" dirty="0" smtClean="0">
                <a:solidFill>
                  <a:srgbClr val="004821"/>
                </a:solidFill>
              </a:rPr>
              <a:t> Ěl, because there Elohim appeared to him when he fled from the face of his brother</a:t>
            </a:r>
            <a:r>
              <a:rPr lang="en-ZA" b="1" i="1" dirty="0" smtClean="0">
                <a:solidFill>
                  <a:srgbClr val="004821"/>
                </a:solidFill>
              </a:rPr>
              <a:t>. </a:t>
            </a:r>
            <a:r>
              <a:rPr lang="en-ZA" b="1" i="1" dirty="0" smtClean="0">
                <a:solidFill>
                  <a:srgbClr val="004821"/>
                </a:solidFill>
              </a:rPr>
              <a:t>(</a:t>
            </a:r>
            <a:r>
              <a:rPr lang="en-ZA" b="1" i="1" dirty="0" smtClean="0">
                <a:solidFill>
                  <a:srgbClr val="004821"/>
                </a:solidFill>
              </a:rPr>
              <a:t>Genesis 35:1-7)</a:t>
            </a:r>
          </a:p>
          <a:p>
            <a:r>
              <a:rPr lang="he-IL" dirty="0" smtClean="0"/>
              <a:t>יהוה</a:t>
            </a:r>
            <a:r>
              <a:rPr lang="en-ZA" dirty="0" smtClean="0"/>
              <a:t> </a:t>
            </a:r>
            <a:r>
              <a:rPr lang="en-ZA" dirty="0" smtClean="0"/>
              <a:t>calls </a:t>
            </a:r>
            <a:r>
              <a:rPr lang="en-ZA" dirty="0" smtClean="0"/>
              <a:t>Jacob </a:t>
            </a:r>
            <a:r>
              <a:rPr lang="en-ZA" dirty="0" smtClean="0"/>
              <a:t>back to </a:t>
            </a:r>
            <a:r>
              <a:rPr lang="en-ZA" i="1" dirty="0" smtClean="0"/>
              <a:t>“</a:t>
            </a:r>
            <a:r>
              <a:rPr lang="en-ZA" i="1" dirty="0" err="1" smtClean="0"/>
              <a:t>Beit</a:t>
            </a:r>
            <a:r>
              <a:rPr lang="en-ZA" i="1" dirty="0" smtClean="0"/>
              <a:t> El” </a:t>
            </a:r>
            <a:r>
              <a:rPr lang="en-ZA" dirty="0" smtClean="0"/>
              <a:t>(the House of </a:t>
            </a:r>
            <a:r>
              <a:rPr lang="en-ZA" dirty="0" smtClean="0"/>
              <a:t>Elohim) to </a:t>
            </a:r>
            <a:r>
              <a:rPr lang="en-ZA" dirty="0" smtClean="0"/>
              <a:t>where He visited him, back to the </a:t>
            </a:r>
            <a:r>
              <a:rPr lang="en-ZA" i="1" dirty="0" smtClean="0"/>
              <a:t>“roots of his faith</a:t>
            </a:r>
            <a:r>
              <a:rPr lang="en-ZA" dirty="0" smtClean="0"/>
              <a:t>”, in order to give praise to the El of his deliverance. </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47</a:t>
            </a:fld>
            <a:endParaRPr lang="en-ZA"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BREAD OF LIFE</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i="1" dirty="0" smtClean="0">
                <a:solidFill>
                  <a:srgbClr val="004821"/>
                </a:solidFill>
              </a:rPr>
              <a:t>And Elohim said to him, “Your name is </a:t>
            </a:r>
            <a:r>
              <a:rPr lang="en-ZA" i="1" dirty="0" err="1" smtClean="0">
                <a:solidFill>
                  <a:srgbClr val="004821"/>
                </a:solidFill>
              </a:rPr>
              <a:t>Yaʽaqob</a:t>
            </a:r>
            <a:r>
              <a:rPr lang="en-ZA" i="1" dirty="0" smtClean="0">
                <a:solidFill>
                  <a:srgbClr val="004821"/>
                </a:solidFill>
              </a:rPr>
              <a:t>̱, your name is no longer called </a:t>
            </a:r>
            <a:r>
              <a:rPr lang="en-ZA" i="1" dirty="0" err="1" smtClean="0">
                <a:solidFill>
                  <a:srgbClr val="004821"/>
                </a:solidFill>
              </a:rPr>
              <a:t>Yaʽaqob</a:t>
            </a:r>
            <a:r>
              <a:rPr lang="en-ZA" i="1" dirty="0" smtClean="0">
                <a:solidFill>
                  <a:srgbClr val="004821"/>
                </a:solidFill>
              </a:rPr>
              <a:t>̱, but </a:t>
            </a:r>
            <a:r>
              <a:rPr lang="en-ZA" i="1" dirty="0" err="1" smtClean="0">
                <a:solidFill>
                  <a:srgbClr val="004821"/>
                </a:solidFill>
              </a:rPr>
              <a:t>Yisra’ĕl</a:t>
            </a:r>
            <a:r>
              <a:rPr lang="en-ZA" i="1" dirty="0" smtClean="0">
                <a:solidFill>
                  <a:srgbClr val="004821"/>
                </a:solidFill>
              </a:rPr>
              <a:t> is your name.” So He called his name </a:t>
            </a:r>
            <a:r>
              <a:rPr lang="en-ZA" i="1" dirty="0" err="1" smtClean="0">
                <a:solidFill>
                  <a:srgbClr val="004821"/>
                </a:solidFill>
              </a:rPr>
              <a:t>Yisra’ĕl</a:t>
            </a:r>
            <a:r>
              <a:rPr lang="en-ZA" i="1" dirty="0" smtClean="0">
                <a:solidFill>
                  <a:srgbClr val="004821"/>
                </a:solidFill>
              </a:rPr>
              <a:t>. And Elohim said to him, “I am Ěl Shaddai. Bear fruit and increase, a nation and a company of nations shall be from you, and sovereigns come from your body. “And the land which I gave </a:t>
            </a:r>
            <a:r>
              <a:rPr lang="en-ZA" i="1" dirty="0" err="1" smtClean="0">
                <a:solidFill>
                  <a:srgbClr val="004821"/>
                </a:solidFill>
              </a:rPr>
              <a:t>Aḇraham</a:t>
            </a:r>
            <a:r>
              <a:rPr lang="en-ZA" i="1" dirty="0" smtClean="0">
                <a:solidFill>
                  <a:srgbClr val="004821"/>
                </a:solidFill>
              </a:rPr>
              <a:t> and </a:t>
            </a:r>
            <a:r>
              <a:rPr lang="en-ZA" i="1" dirty="0" err="1" smtClean="0">
                <a:solidFill>
                  <a:srgbClr val="004821"/>
                </a:solidFill>
              </a:rPr>
              <a:t>Yitsḥaq</a:t>
            </a:r>
            <a:r>
              <a:rPr lang="en-ZA" i="1" dirty="0" smtClean="0">
                <a:solidFill>
                  <a:srgbClr val="004821"/>
                </a:solidFill>
              </a:rPr>
              <a:t> I give to you. And to your seed after you I give this land.” .. And </a:t>
            </a:r>
            <a:r>
              <a:rPr lang="en-ZA" i="1" dirty="0" err="1" smtClean="0">
                <a:solidFill>
                  <a:srgbClr val="004821"/>
                </a:solidFill>
              </a:rPr>
              <a:t>Yaʽaqob</a:t>
            </a:r>
            <a:r>
              <a:rPr lang="en-ZA" i="1" dirty="0" smtClean="0">
                <a:solidFill>
                  <a:srgbClr val="004821"/>
                </a:solidFill>
              </a:rPr>
              <a:t>̱ set up a standing column in the place where He had spoken with him, a monument of stone. And he poured a drink offering on it, and he poured oil on it. </a:t>
            </a:r>
            <a:r>
              <a:rPr lang="en-ZA" b="1" i="1" dirty="0" smtClean="0">
                <a:solidFill>
                  <a:srgbClr val="004821"/>
                </a:solidFill>
              </a:rPr>
              <a:t>(Genesis 35:10-14)</a:t>
            </a:r>
          </a:p>
          <a:p>
            <a:pPr>
              <a:lnSpc>
                <a:spcPts val="2300"/>
              </a:lnSpc>
            </a:pPr>
            <a:r>
              <a:rPr lang="en-US" dirty="0" smtClean="0"/>
              <a:t>The Covenant </a:t>
            </a:r>
            <a:r>
              <a:rPr lang="he-IL" dirty="0" smtClean="0"/>
              <a:t>יהוה</a:t>
            </a:r>
            <a:r>
              <a:rPr lang="en-ZA" dirty="0" smtClean="0"/>
              <a:t> </a:t>
            </a:r>
            <a:r>
              <a:rPr lang="en-US" dirty="0" smtClean="0"/>
              <a:t> set up with Abraham and Isaac was now passed on to the next generation. In response to </a:t>
            </a:r>
            <a:r>
              <a:rPr lang="he-IL" dirty="0" smtClean="0"/>
              <a:t>יהוה</a:t>
            </a:r>
            <a:r>
              <a:rPr lang="en-US" dirty="0" smtClean="0"/>
              <a:t>, Jacob set up a stone pillar and poured out the drink offering and oil on it. The offerings were not separated, so when we see a drink offering in scripture we look for the grain offering called </a:t>
            </a:r>
            <a:r>
              <a:rPr lang="en-US" i="1" dirty="0" err="1" smtClean="0"/>
              <a:t>minchah</a:t>
            </a:r>
            <a:r>
              <a:rPr lang="en-US" dirty="0" smtClean="0"/>
              <a:t> in Hebrew. Stone (as in the stone pillar) is a reference to the Messiah; </a:t>
            </a:r>
            <a:r>
              <a:rPr lang="he-IL" dirty="0" smtClean="0"/>
              <a:t>יהושע</a:t>
            </a:r>
            <a:r>
              <a:rPr lang="en-US" dirty="0" smtClean="0"/>
              <a:t> is the “</a:t>
            </a:r>
            <a:r>
              <a:rPr lang="en-US" i="1" dirty="0" smtClean="0"/>
              <a:t>Bread of Life</a:t>
            </a:r>
            <a:r>
              <a:rPr lang="en-US" dirty="0" smtClean="0"/>
              <a:t>,” He is the bread offering! That is why Jacob poured out the drink offering and oil on the Rock, </a:t>
            </a:r>
            <a:r>
              <a:rPr lang="he-IL" dirty="0" smtClean="0"/>
              <a:t>יהושע</a:t>
            </a:r>
            <a:r>
              <a:rPr lang="en-US" dirty="0" smtClean="0"/>
              <a:t>, the Bread of Life.  </a:t>
            </a:r>
            <a:endParaRPr lang="en-ZA" dirty="0" smtClean="0"/>
          </a:p>
          <a:p>
            <a:pPr>
              <a:lnSpc>
                <a:spcPts val="2100"/>
              </a:lnSpc>
            </a:pPr>
            <a:endParaRPr lang="en-ZA" dirty="0" smtClean="0"/>
          </a:p>
          <a:p>
            <a:pPr>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48</a:t>
            </a:fld>
            <a:endParaRPr lang="en-ZA"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DEATH OF RACHEL</a:t>
            </a:r>
            <a:endParaRPr lang="en-ZA" dirty="0"/>
          </a:p>
        </p:txBody>
      </p:sp>
      <p:sp>
        <p:nvSpPr>
          <p:cNvPr id="3" name="Content Placeholder 2"/>
          <p:cNvSpPr>
            <a:spLocks noGrp="1"/>
          </p:cNvSpPr>
          <p:nvPr>
            <p:ph idx="1"/>
          </p:nvPr>
        </p:nvSpPr>
        <p:spPr/>
        <p:txBody>
          <a:bodyPr>
            <a:noAutofit/>
          </a:bodyPr>
          <a:lstStyle/>
          <a:p>
            <a:pPr algn="ctr">
              <a:lnSpc>
                <a:spcPts val="2400"/>
              </a:lnSpc>
            </a:pPr>
            <a:r>
              <a:rPr lang="en-ZA" i="1" dirty="0" smtClean="0">
                <a:solidFill>
                  <a:srgbClr val="004821"/>
                </a:solidFill>
              </a:rPr>
              <a:t>... that </a:t>
            </a:r>
            <a:r>
              <a:rPr lang="en-ZA" i="1" dirty="0" err="1" smtClean="0">
                <a:solidFill>
                  <a:srgbClr val="004821"/>
                </a:solidFill>
              </a:rPr>
              <a:t>Raḥĕl</a:t>
            </a:r>
            <a:r>
              <a:rPr lang="en-ZA" i="1" dirty="0" smtClean="0">
                <a:solidFill>
                  <a:srgbClr val="004821"/>
                </a:solidFill>
              </a:rPr>
              <a:t> began to give birth, and had great difficulty giving birth. And it came to be, as she was having great difficulty giving birth, that the midwife said to her, “Do not fear, for it is another son for you.” And it came to be, as her life was going out – for she died – that she called his name Ben-Oni. But his father called him Binyamin. So </a:t>
            </a:r>
            <a:r>
              <a:rPr lang="en-ZA" i="1" dirty="0" err="1" smtClean="0">
                <a:solidFill>
                  <a:srgbClr val="004821"/>
                </a:solidFill>
              </a:rPr>
              <a:t>Raḥĕl</a:t>
            </a:r>
            <a:r>
              <a:rPr lang="en-ZA" i="1" dirty="0" smtClean="0">
                <a:solidFill>
                  <a:srgbClr val="004821"/>
                </a:solidFill>
              </a:rPr>
              <a:t> died and was buried on the way to </a:t>
            </a:r>
            <a:r>
              <a:rPr lang="en-ZA" i="1" dirty="0" err="1" smtClean="0">
                <a:solidFill>
                  <a:srgbClr val="004821"/>
                </a:solidFill>
              </a:rPr>
              <a:t>Ephrath</a:t>
            </a:r>
            <a:r>
              <a:rPr lang="en-ZA" i="1" dirty="0" smtClean="0">
                <a:solidFill>
                  <a:srgbClr val="004821"/>
                </a:solidFill>
              </a:rPr>
              <a:t>, that is </a:t>
            </a:r>
            <a:r>
              <a:rPr lang="en-ZA" i="1" dirty="0" err="1" smtClean="0">
                <a:solidFill>
                  <a:srgbClr val="004821"/>
                </a:solidFill>
              </a:rPr>
              <a:t>Bĕyth</a:t>
            </a:r>
            <a:r>
              <a:rPr lang="en-ZA" i="1" dirty="0" smtClean="0">
                <a:solidFill>
                  <a:srgbClr val="004821"/>
                </a:solidFill>
              </a:rPr>
              <a:t> </a:t>
            </a:r>
            <a:r>
              <a:rPr lang="en-ZA" i="1" dirty="0" err="1" smtClean="0">
                <a:solidFill>
                  <a:srgbClr val="004821"/>
                </a:solidFill>
              </a:rPr>
              <a:t>Leḥem</a:t>
            </a:r>
            <a:r>
              <a:rPr lang="en-ZA" i="1" dirty="0" smtClean="0">
                <a:solidFill>
                  <a:srgbClr val="004821"/>
                </a:solidFill>
              </a:rPr>
              <a:t>. And </a:t>
            </a:r>
            <a:r>
              <a:rPr lang="en-ZA" i="1" dirty="0" err="1" smtClean="0">
                <a:solidFill>
                  <a:srgbClr val="004821"/>
                </a:solidFill>
              </a:rPr>
              <a:t>Yaʽaqob</a:t>
            </a:r>
            <a:r>
              <a:rPr lang="en-ZA" i="1" dirty="0" smtClean="0">
                <a:solidFill>
                  <a:srgbClr val="004821"/>
                </a:solidFill>
              </a:rPr>
              <a:t>̱ set a standing column on her grave, which is the monument of </a:t>
            </a:r>
            <a:r>
              <a:rPr lang="en-ZA" i="1" dirty="0" err="1" smtClean="0">
                <a:solidFill>
                  <a:srgbClr val="004821"/>
                </a:solidFill>
              </a:rPr>
              <a:t>Raḥĕl’s</a:t>
            </a:r>
            <a:r>
              <a:rPr lang="en-ZA" i="1" dirty="0" smtClean="0">
                <a:solidFill>
                  <a:srgbClr val="004821"/>
                </a:solidFill>
              </a:rPr>
              <a:t> grave to this day. </a:t>
            </a:r>
            <a:r>
              <a:rPr lang="en-ZA" b="1" i="1" dirty="0" smtClean="0">
                <a:solidFill>
                  <a:srgbClr val="004821"/>
                </a:solidFill>
              </a:rPr>
              <a:t>(</a:t>
            </a:r>
            <a:r>
              <a:rPr lang="en-ZA" b="1" i="1" dirty="0" smtClean="0">
                <a:solidFill>
                  <a:srgbClr val="004821"/>
                </a:solidFill>
              </a:rPr>
              <a:t>Genesis 35:16-20)</a:t>
            </a:r>
          </a:p>
          <a:p>
            <a:pPr algn="just">
              <a:lnSpc>
                <a:spcPts val="2400"/>
              </a:lnSpc>
            </a:pPr>
            <a:r>
              <a:rPr lang="en-US" dirty="0" smtClean="0"/>
              <a:t>The </a:t>
            </a:r>
            <a:r>
              <a:rPr lang="en-US" dirty="0" smtClean="0"/>
              <a:t>truth was Rachel </a:t>
            </a:r>
            <a:r>
              <a:rPr lang="en-US" i="1" dirty="0" smtClean="0"/>
              <a:t>“died</a:t>
            </a:r>
            <a:r>
              <a:rPr lang="en-US" dirty="0" smtClean="0"/>
              <a:t>” when she stole, hid and lied about her father’s idols (Genesis 31:32-35). Her early death was set in motion when Jacob pronounced a death sentence over her by saying to </a:t>
            </a:r>
            <a:r>
              <a:rPr lang="en-US" dirty="0" err="1" smtClean="0"/>
              <a:t>Laban</a:t>
            </a:r>
            <a:r>
              <a:rPr lang="en-US" dirty="0" smtClean="0"/>
              <a:t>, </a:t>
            </a:r>
            <a:r>
              <a:rPr lang="en-US" i="1" dirty="0" smtClean="0"/>
              <a:t>“</a:t>
            </a:r>
            <a:r>
              <a:rPr lang="en-US" i="1" dirty="0" smtClean="0">
                <a:solidFill>
                  <a:srgbClr val="004821"/>
                </a:solidFill>
              </a:rPr>
              <a:t>If you find anyone, who has your gods, he shall not live.”</a:t>
            </a:r>
            <a:endParaRPr lang="en-ZA" dirty="0" smtClean="0">
              <a:solidFill>
                <a:srgbClr val="004821"/>
              </a:solidFill>
            </a:endParaRPr>
          </a:p>
          <a:p>
            <a:pPr algn="just">
              <a:lnSpc>
                <a:spcPts val="2400"/>
              </a:lnSpc>
            </a:pPr>
            <a:r>
              <a:rPr lang="en-US" dirty="0" smtClean="0"/>
              <a:t>This is a story about taking every thought captive and being very careful with the words we speak. Our words can literally lead to death–spiritually and eventually physically–in ourselves, plus effect a lot of other people, as we have seen in this story.</a:t>
            </a:r>
            <a:endParaRPr lang="en-ZA" dirty="0" smtClean="0"/>
          </a:p>
          <a:p>
            <a:pPr>
              <a:lnSpc>
                <a:spcPts val="2400"/>
              </a:lnSpc>
            </a:pPr>
            <a:endParaRPr lang="en-ZA" i="1" dirty="0" smtClean="0"/>
          </a:p>
          <a:p>
            <a:pPr>
              <a:lnSpc>
                <a:spcPts val="2400"/>
              </a:lnSpc>
            </a:pPr>
            <a:endParaRPr lang="en-ZA" dirty="0" smtClean="0"/>
          </a:p>
          <a:p>
            <a:pPr>
              <a:lnSpc>
                <a:spcPts val="24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49</a:t>
            </a:fld>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JACOB’S TROUBLE</a:t>
            </a:r>
            <a:endParaRPr lang="en-ZA" dirty="0"/>
          </a:p>
        </p:txBody>
      </p:sp>
      <p:sp>
        <p:nvSpPr>
          <p:cNvPr id="3" name="Content Placeholder 2"/>
          <p:cNvSpPr>
            <a:spLocks noGrp="1"/>
          </p:cNvSpPr>
          <p:nvPr>
            <p:ph idx="1"/>
          </p:nvPr>
        </p:nvSpPr>
        <p:spPr/>
        <p:txBody>
          <a:bodyPr>
            <a:noAutofit/>
          </a:bodyPr>
          <a:lstStyle/>
          <a:p>
            <a:pPr>
              <a:lnSpc>
                <a:spcPts val="2200"/>
              </a:lnSpc>
            </a:pPr>
            <a:r>
              <a:rPr lang="en-ZA" dirty="0" smtClean="0"/>
              <a:t>The events of the life of Jacob stare us in the face as if we are looking in a mirror. Why? </a:t>
            </a:r>
            <a:r>
              <a:rPr lang="en-ZA" dirty="0" smtClean="0"/>
              <a:t>Because they </a:t>
            </a:r>
            <a:r>
              <a:rPr lang="en-ZA" dirty="0" smtClean="0"/>
              <a:t>chart our own course in life as well. We also must have faith and the will to persevere while </a:t>
            </a:r>
            <a:r>
              <a:rPr lang="en-ZA" dirty="0" smtClean="0"/>
              <a:t>we are </a:t>
            </a:r>
            <a:r>
              <a:rPr lang="en-ZA" dirty="0" smtClean="0"/>
              <a:t>being restored to a proper relationship with the Father. Jeremiah equates this future time </a:t>
            </a:r>
            <a:r>
              <a:rPr lang="en-ZA" dirty="0" smtClean="0"/>
              <a:t>of </a:t>
            </a:r>
            <a:r>
              <a:rPr lang="en-ZA" i="1" dirty="0" smtClean="0"/>
              <a:t>“Jacob’s </a:t>
            </a:r>
            <a:r>
              <a:rPr lang="en-ZA" i="1" dirty="0" smtClean="0"/>
              <a:t>Trouble” </a:t>
            </a:r>
            <a:r>
              <a:rPr lang="en-ZA" dirty="0" smtClean="0"/>
              <a:t>with the restoration </a:t>
            </a:r>
            <a:r>
              <a:rPr lang="en-ZA" dirty="0" smtClean="0"/>
              <a:t>of Israel: </a:t>
            </a:r>
          </a:p>
          <a:p>
            <a:pPr algn="ctr">
              <a:lnSpc>
                <a:spcPts val="2200"/>
              </a:lnSpc>
            </a:pPr>
            <a:r>
              <a:rPr lang="en-ZA" i="1" dirty="0" smtClean="0">
                <a:solidFill>
                  <a:srgbClr val="004821"/>
                </a:solidFill>
              </a:rPr>
              <a:t>The </a:t>
            </a:r>
            <a:r>
              <a:rPr lang="en-ZA" i="1" dirty="0" smtClean="0">
                <a:solidFill>
                  <a:srgbClr val="004821"/>
                </a:solidFill>
              </a:rPr>
              <a:t>word that came to </a:t>
            </a:r>
            <a:r>
              <a:rPr lang="en-ZA" i="1" dirty="0" err="1" smtClean="0">
                <a:solidFill>
                  <a:srgbClr val="004821"/>
                </a:solidFill>
              </a:rPr>
              <a:t>Yirmeyahu</a:t>
            </a:r>
            <a:r>
              <a:rPr lang="en-ZA" i="1" dirty="0" smtClean="0">
                <a:solidFill>
                  <a:srgbClr val="004821"/>
                </a:solidFill>
              </a:rPr>
              <a:t> from </a:t>
            </a:r>
            <a:r>
              <a:rPr lang="he-IL" i="1" dirty="0" smtClean="0">
                <a:solidFill>
                  <a:srgbClr val="004821"/>
                </a:solidFill>
              </a:rPr>
              <a:t>יהוה</a:t>
            </a:r>
            <a:r>
              <a:rPr lang="en-US" i="1" dirty="0" smtClean="0">
                <a:solidFill>
                  <a:srgbClr val="004821"/>
                </a:solidFill>
              </a:rPr>
              <a:t>, saying, “Thus spoke </a:t>
            </a:r>
            <a:r>
              <a:rPr lang="he-IL" i="1" dirty="0" smtClean="0">
                <a:solidFill>
                  <a:srgbClr val="004821"/>
                </a:solidFill>
              </a:rPr>
              <a:t>יהוה</a:t>
            </a:r>
            <a:r>
              <a:rPr lang="en-ZA" i="1" dirty="0" smtClean="0">
                <a:solidFill>
                  <a:srgbClr val="004821"/>
                </a:solidFill>
              </a:rPr>
              <a:t> Elohim of </a:t>
            </a:r>
            <a:r>
              <a:rPr lang="en-ZA" i="1" dirty="0" err="1" smtClean="0">
                <a:solidFill>
                  <a:srgbClr val="004821"/>
                </a:solidFill>
              </a:rPr>
              <a:t>Yisra’ĕl</a:t>
            </a:r>
            <a:r>
              <a:rPr lang="en-ZA" i="1" dirty="0" smtClean="0">
                <a:solidFill>
                  <a:srgbClr val="004821"/>
                </a:solidFill>
              </a:rPr>
              <a:t>, saying, ‘Write in a book for yourself all the words that I have spoken to you. ‘For look, the days are coming,’ declares </a:t>
            </a:r>
            <a:r>
              <a:rPr lang="he-IL" i="1" dirty="0" smtClean="0">
                <a:solidFill>
                  <a:srgbClr val="004821"/>
                </a:solidFill>
              </a:rPr>
              <a:t>יהוה</a:t>
            </a:r>
            <a:r>
              <a:rPr lang="en-ZA" i="1" dirty="0" smtClean="0">
                <a:solidFill>
                  <a:srgbClr val="004821"/>
                </a:solidFill>
              </a:rPr>
              <a:t>, ‘when I shall turn back the captivity of My people </a:t>
            </a:r>
            <a:r>
              <a:rPr lang="en-ZA" i="1" dirty="0" err="1" smtClean="0">
                <a:solidFill>
                  <a:srgbClr val="004821"/>
                </a:solidFill>
              </a:rPr>
              <a:t>Yisra’ĕl</a:t>
            </a:r>
            <a:r>
              <a:rPr lang="en-ZA" i="1" dirty="0" smtClean="0">
                <a:solidFill>
                  <a:srgbClr val="004821"/>
                </a:solidFill>
              </a:rPr>
              <a:t> and </a:t>
            </a:r>
            <a:r>
              <a:rPr lang="en-ZA" i="1" dirty="0" err="1" smtClean="0">
                <a:solidFill>
                  <a:srgbClr val="004821"/>
                </a:solidFill>
              </a:rPr>
              <a:t>Yehuḏah</a:t>
            </a:r>
            <a:r>
              <a:rPr lang="en-ZA" i="1" dirty="0" smtClean="0">
                <a:solidFill>
                  <a:srgbClr val="004821"/>
                </a:solidFill>
              </a:rPr>
              <a:t>,’ declares </a:t>
            </a:r>
            <a:r>
              <a:rPr lang="he-IL" i="1" dirty="0" smtClean="0">
                <a:solidFill>
                  <a:srgbClr val="004821"/>
                </a:solidFill>
              </a:rPr>
              <a:t>יהוה</a:t>
            </a:r>
            <a:r>
              <a:rPr lang="en-ZA" i="1" dirty="0" smtClean="0">
                <a:solidFill>
                  <a:srgbClr val="004821"/>
                </a:solidFill>
              </a:rPr>
              <a:t>, ‘and I shall bring them back to the land that I gave to their fathers, and let them possess it.’ ” And these are the words </a:t>
            </a:r>
            <a:r>
              <a:rPr lang="he-IL" i="1" dirty="0" smtClean="0">
                <a:solidFill>
                  <a:srgbClr val="004821"/>
                </a:solidFill>
              </a:rPr>
              <a:t>יהוה</a:t>
            </a:r>
            <a:r>
              <a:rPr lang="en-ZA" i="1" dirty="0" smtClean="0">
                <a:solidFill>
                  <a:srgbClr val="004821"/>
                </a:solidFill>
              </a:rPr>
              <a:t> spoke concerning </a:t>
            </a:r>
            <a:r>
              <a:rPr lang="en-ZA" i="1" dirty="0" err="1" smtClean="0">
                <a:solidFill>
                  <a:srgbClr val="004821"/>
                </a:solidFill>
              </a:rPr>
              <a:t>Yisra’ĕl</a:t>
            </a:r>
            <a:r>
              <a:rPr lang="en-ZA" i="1" dirty="0" smtClean="0">
                <a:solidFill>
                  <a:srgbClr val="004821"/>
                </a:solidFill>
              </a:rPr>
              <a:t> and </a:t>
            </a:r>
            <a:r>
              <a:rPr lang="en-ZA" i="1" dirty="0" err="1" smtClean="0">
                <a:solidFill>
                  <a:srgbClr val="004821"/>
                </a:solidFill>
              </a:rPr>
              <a:t>Yehuḏah</a:t>
            </a:r>
            <a:r>
              <a:rPr lang="en-ZA" i="1" dirty="0" smtClean="0">
                <a:solidFill>
                  <a:srgbClr val="004821"/>
                </a:solidFill>
              </a:rPr>
              <a:t>. “For this is what </a:t>
            </a:r>
            <a:r>
              <a:rPr lang="he-IL" i="1" dirty="0" smtClean="0">
                <a:solidFill>
                  <a:srgbClr val="004821"/>
                </a:solidFill>
              </a:rPr>
              <a:t>יהוה</a:t>
            </a:r>
            <a:r>
              <a:rPr lang="en-ZA" i="1" dirty="0" smtClean="0">
                <a:solidFill>
                  <a:srgbClr val="004821"/>
                </a:solidFill>
              </a:rPr>
              <a:t> said, ‘We have heard a voice of trembling, of fear, and not of peace. ‘Ask now, and see if a man is giving birth. Why do I see every man with his hands on his loins like a woman in labour, and all faces turned pale? ‘Oh! For great is that day, there is none like it. And it is the time of </a:t>
            </a:r>
            <a:r>
              <a:rPr lang="en-ZA" i="1" dirty="0" err="1" smtClean="0">
                <a:solidFill>
                  <a:srgbClr val="004821"/>
                </a:solidFill>
              </a:rPr>
              <a:t>Yaʽaqoḇ’s</a:t>
            </a:r>
            <a:r>
              <a:rPr lang="en-ZA" i="1" dirty="0" smtClean="0">
                <a:solidFill>
                  <a:srgbClr val="004821"/>
                </a:solidFill>
              </a:rPr>
              <a:t> distress, but he shall be saved out of it</a:t>
            </a:r>
            <a:r>
              <a:rPr lang="en-ZA" i="1" dirty="0" smtClean="0">
                <a:solidFill>
                  <a:srgbClr val="004821"/>
                </a:solidFill>
              </a:rPr>
              <a:t>. </a:t>
            </a:r>
            <a:r>
              <a:rPr lang="en-US" b="1" i="1" dirty="0" smtClean="0">
                <a:solidFill>
                  <a:srgbClr val="004821"/>
                </a:solidFill>
              </a:rPr>
              <a:t>(</a:t>
            </a:r>
            <a:r>
              <a:rPr lang="en-US" b="1" i="1" dirty="0" smtClean="0">
                <a:solidFill>
                  <a:srgbClr val="004821"/>
                </a:solidFill>
              </a:rPr>
              <a:t>Jeremiah 30:1-7)</a:t>
            </a:r>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DEATH OF ISAAC</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And the days of </a:t>
            </a:r>
            <a:r>
              <a:rPr lang="en-ZA" sz="2400" i="1" dirty="0" err="1" smtClean="0">
                <a:solidFill>
                  <a:srgbClr val="004821"/>
                </a:solidFill>
              </a:rPr>
              <a:t>Yitsḥaq</a:t>
            </a:r>
            <a:r>
              <a:rPr lang="en-ZA" sz="2400" i="1" dirty="0" smtClean="0">
                <a:solidFill>
                  <a:srgbClr val="004821"/>
                </a:solidFill>
              </a:rPr>
              <a:t> were one hundred and eighty years. So </a:t>
            </a:r>
            <a:r>
              <a:rPr lang="en-ZA" sz="2400" i="1" dirty="0" err="1" smtClean="0">
                <a:solidFill>
                  <a:srgbClr val="004821"/>
                </a:solidFill>
              </a:rPr>
              <a:t>Yitsḥaq</a:t>
            </a:r>
            <a:r>
              <a:rPr lang="en-ZA" sz="2400" i="1" dirty="0" smtClean="0">
                <a:solidFill>
                  <a:srgbClr val="004821"/>
                </a:solidFill>
              </a:rPr>
              <a:t> breathed his last and died, and was gathered to his people, aged and satisfied of days. And his sons </a:t>
            </a:r>
            <a:r>
              <a:rPr lang="en-ZA" sz="2400" i="1" dirty="0" err="1" smtClean="0">
                <a:solidFill>
                  <a:srgbClr val="004821"/>
                </a:solidFill>
              </a:rPr>
              <a:t>Ěsaw</a:t>
            </a:r>
            <a:r>
              <a:rPr lang="en-ZA" sz="2400" i="1" dirty="0" smtClean="0">
                <a:solidFill>
                  <a:srgbClr val="004821"/>
                </a:solidFill>
              </a:rPr>
              <a:t> and </a:t>
            </a:r>
            <a:r>
              <a:rPr lang="en-ZA" sz="2400" i="1" dirty="0" err="1" smtClean="0">
                <a:solidFill>
                  <a:srgbClr val="004821"/>
                </a:solidFill>
              </a:rPr>
              <a:t>Yaʽaqob</a:t>
            </a:r>
            <a:r>
              <a:rPr lang="en-ZA" sz="2400" i="1" dirty="0" smtClean="0">
                <a:solidFill>
                  <a:srgbClr val="004821"/>
                </a:solidFill>
              </a:rPr>
              <a:t>̱ buried him. </a:t>
            </a:r>
            <a:r>
              <a:rPr lang="en-ZA" sz="2400" b="1" i="1" dirty="0" smtClean="0">
                <a:solidFill>
                  <a:srgbClr val="004821"/>
                </a:solidFill>
              </a:rPr>
              <a:t>(Genesis 35:28-29)</a:t>
            </a:r>
          </a:p>
          <a:p>
            <a:r>
              <a:rPr lang="en-ZA" sz="2400" dirty="0" smtClean="0"/>
              <a:t>And then, we see at the death of Isaac, things change. All things written in Torah are significant </a:t>
            </a:r>
            <a:r>
              <a:rPr lang="en-ZA" sz="2400" dirty="0" smtClean="0"/>
              <a:t>at Isaac’s </a:t>
            </a:r>
            <a:r>
              <a:rPr lang="en-ZA" sz="2400" dirty="0" smtClean="0"/>
              <a:t>age of 180 at his death, we see a deeper meaning. 100 represents the letter </a:t>
            </a:r>
            <a:r>
              <a:rPr lang="en-ZA" sz="2400" i="1" dirty="0" smtClean="0"/>
              <a:t>“</a:t>
            </a:r>
            <a:r>
              <a:rPr lang="en-ZA" sz="2400" i="1" dirty="0" err="1" smtClean="0"/>
              <a:t>kuf</a:t>
            </a:r>
            <a:r>
              <a:rPr lang="en-ZA" sz="2400" i="1" dirty="0" smtClean="0"/>
              <a:t>” </a:t>
            </a:r>
            <a:r>
              <a:rPr lang="en-ZA" sz="2400" dirty="0" smtClean="0"/>
              <a:t>which means to </a:t>
            </a:r>
            <a:r>
              <a:rPr lang="en-ZA" sz="2400" i="1" dirty="0" smtClean="0"/>
              <a:t>“surround” or “touch”</a:t>
            </a:r>
            <a:r>
              <a:rPr lang="en-ZA" sz="2400" dirty="0" smtClean="0"/>
              <a:t> and 80 is the letter </a:t>
            </a:r>
            <a:r>
              <a:rPr lang="en-ZA" sz="2400" i="1" dirty="0" smtClean="0"/>
              <a:t>“</a:t>
            </a:r>
            <a:r>
              <a:rPr lang="en-ZA" sz="2400" i="1" dirty="0" err="1" smtClean="0"/>
              <a:t>pey</a:t>
            </a:r>
            <a:r>
              <a:rPr lang="en-ZA" sz="2400" i="1" dirty="0" smtClean="0"/>
              <a:t>”, </a:t>
            </a:r>
            <a:r>
              <a:rPr lang="en-ZA" sz="2400" dirty="0" smtClean="0"/>
              <a:t>which is the </a:t>
            </a:r>
            <a:r>
              <a:rPr lang="en-ZA" sz="2400" i="1" dirty="0" smtClean="0"/>
              <a:t>“mouth”, </a:t>
            </a:r>
            <a:r>
              <a:rPr lang="en-ZA" sz="2400" dirty="0" smtClean="0"/>
              <a:t>which is part of the “</a:t>
            </a:r>
            <a:r>
              <a:rPr lang="en-ZA" sz="2400" i="1" dirty="0" smtClean="0"/>
              <a:t>face”.</a:t>
            </a:r>
            <a:r>
              <a:rPr lang="en-ZA" sz="2400" dirty="0" smtClean="0"/>
              <a:t> So, it reflects “</a:t>
            </a:r>
            <a:r>
              <a:rPr lang="en-ZA" sz="2400" i="1" dirty="0" smtClean="0"/>
              <a:t>touching the mouth” or “speech”. “Face” </a:t>
            </a:r>
            <a:r>
              <a:rPr lang="en-ZA" sz="2400" dirty="0" smtClean="0"/>
              <a:t>in Hebrew is </a:t>
            </a:r>
            <a:r>
              <a:rPr lang="en-ZA" sz="2400" i="1" dirty="0" smtClean="0"/>
              <a:t>“</a:t>
            </a:r>
            <a:r>
              <a:rPr lang="en-ZA" sz="2400" i="1" dirty="0" err="1" smtClean="0"/>
              <a:t>paniym</a:t>
            </a:r>
            <a:r>
              <a:rPr lang="en-ZA" sz="2400" i="1" dirty="0" smtClean="0"/>
              <a:t>” </a:t>
            </a:r>
            <a:r>
              <a:rPr lang="en-ZA" sz="2400" dirty="0" smtClean="0"/>
              <a:t>and also has the numeric value of 180. There are several instances referring to </a:t>
            </a:r>
            <a:r>
              <a:rPr lang="en-ZA" sz="2400" i="1" dirty="0" smtClean="0"/>
              <a:t>“the face</a:t>
            </a:r>
            <a:r>
              <a:rPr lang="en-ZA" sz="2400" dirty="0" smtClean="0"/>
              <a:t>”, as well as “</a:t>
            </a:r>
            <a:r>
              <a:rPr lang="en-ZA" sz="2400" i="1" dirty="0" err="1" smtClean="0"/>
              <a:t>nasah</a:t>
            </a:r>
            <a:r>
              <a:rPr lang="en-ZA" sz="2400" i="1" dirty="0" smtClean="0"/>
              <a:t>” or “to go out” or “to journey” </a:t>
            </a:r>
            <a:r>
              <a:rPr lang="en-ZA" sz="2400" dirty="0" smtClean="0"/>
              <a:t>which also equals 180. These were all connected to “going out” or “journeying before” (in the face of) Elohim; being sent out to hear His speech, His words and to understand one’s destiny and calling. Isaac’s life journey was constantly “before” (</a:t>
            </a:r>
            <a:r>
              <a:rPr lang="en-ZA" sz="2400" dirty="0" err="1" smtClean="0"/>
              <a:t>paniym</a:t>
            </a:r>
            <a:r>
              <a:rPr lang="en-ZA" sz="2400" dirty="0" smtClean="0"/>
              <a:t>) </a:t>
            </a:r>
            <a:r>
              <a:rPr lang="he-IL" sz="2400" dirty="0" smtClean="0"/>
              <a:t>יהוה</a:t>
            </a:r>
            <a:r>
              <a:rPr lang="en-ZA" sz="2400" dirty="0" smtClean="0"/>
              <a:t>, as His purpose and plan were being brought to fruition. The same is certainly true of Jacob, </a:t>
            </a:r>
            <a:r>
              <a:rPr lang="en-ZA" sz="2400" dirty="0" err="1" smtClean="0"/>
              <a:t>Yah’s</a:t>
            </a:r>
            <a:r>
              <a:rPr lang="en-ZA" sz="2400" dirty="0" smtClean="0"/>
              <a:t> circumventer, who was in the palm of His hand always. </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50</a:t>
            </a:fld>
            <a:endParaRPr lang="en-ZA"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GENESIS 36 - GENEALOGY OF ESAU</a:t>
            </a:r>
            <a:endParaRPr lang="en-ZA" dirty="0"/>
          </a:p>
        </p:txBody>
      </p:sp>
      <p:sp>
        <p:nvSpPr>
          <p:cNvPr id="3" name="Content Placeholder 2"/>
          <p:cNvSpPr>
            <a:spLocks noGrp="1"/>
          </p:cNvSpPr>
          <p:nvPr>
            <p:ph idx="1"/>
          </p:nvPr>
        </p:nvSpPr>
        <p:spPr/>
        <p:txBody>
          <a:bodyPr>
            <a:noAutofit/>
          </a:bodyPr>
          <a:lstStyle/>
          <a:p>
            <a:pPr algn="just">
              <a:lnSpc>
                <a:spcPts val="2400"/>
              </a:lnSpc>
            </a:pPr>
            <a:r>
              <a:rPr lang="en-ZA" dirty="0" smtClean="0"/>
              <a:t>Just looking at three of Esau’s descendents we get a picture of history, past and future. </a:t>
            </a:r>
          </a:p>
          <a:p>
            <a:pPr marL="457200" indent="-457200" algn="just">
              <a:lnSpc>
                <a:spcPts val="2400"/>
              </a:lnSpc>
              <a:buFont typeface="+mj-lt"/>
              <a:buAutoNum type="arabicPeriod"/>
            </a:pPr>
            <a:r>
              <a:rPr lang="en-ZA" dirty="0" smtClean="0"/>
              <a:t>In verse 12, we see Esau’s grandson “</a:t>
            </a:r>
            <a:r>
              <a:rPr lang="en-ZA" i="1" dirty="0" err="1" smtClean="0"/>
              <a:t>Amaleq</a:t>
            </a:r>
            <a:r>
              <a:rPr lang="en-ZA" i="1" dirty="0" smtClean="0"/>
              <a:t>”</a:t>
            </a:r>
            <a:r>
              <a:rPr lang="en-ZA" dirty="0" smtClean="0"/>
              <a:t>, who is the historical counterfeit of </a:t>
            </a:r>
            <a:r>
              <a:rPr lang="en-ZA" dirty="0" smtClean="0"/>
              <a:t>Israel. </a:t>
            </a:r>
            <a:endParaRPr lang="en-ZA" dirty="0" smtClean="0"/>
          </a:p>
          <a:p>
            <a:pPr marL="457200" indent="-457200" algn="just">
              <a:lnSpc>
                <a:spcPts val="2400"/>
              </a:lnSpc>
              <a:buFont typeface="+mj-lt"/>
              <a:buAutoNum type="arabicPeriod"/>
            </a:pPr>
            <a:r>
              <a:rPr lang="en-ZA" dirty="0" smtClean="0"/>
              <a:t>Then, in verses 11 &amp; 15 we’re introduced to Esau’s grandson “</a:t>
            </a:r>
            <a:r>
              <a:rPr lang="en-ZA" i="1" dirty="0" err="1" smtClean="0"/>
              <a:t>Tsepho</a:t>
            </a:r>
            <a:r>
              <a:rPr lang="en-ZA" i="1" dirty="0" smtClean="0"/>
              <a:t>”, </a:t>
            </a:r>
            <a:r>
              <a:rPr lang="en-ZA" dirty="0" smtClean="0"/>
              <a:t>who according to history, and confirmed by the Dead Sea Scrolls, was made king of Rome, and then made king of “</a:t>
            </a:r>
            <a:r>
              <a:rPr lang="en-ZA" i="1" dirty="0" err="1" smtClean="0"/>
              <a:t>Chittim</a:t>
            </a:r>
            <a:r>
              <a:rPr lang="en-ZA" dirty="0" smtClean="0"/>
              <a:t>” (which included Cypress) during the reign of King </a:t>
            </a:r>
            <a:r>
              <a:rPr lang="en-ZA" dirty="0" err="1" smtClean="0"/>
              <a:t>Hizqiyahu</a:t>
            </a:r>
            <a:r>
              <a:rPr lang="en-ZA" dirty="0" smtClean="0"/>
              <a:t> (Hezekiah) of </a:t>
            </a:r>
            <a:r>
              <a:rPr lang="en-ZA" dirty="0" err="1" smtClean="0"/>
              <a:t>Yehudah</a:t>
            </a:r>
            <a:r>
              <a:rPr lang="en-ZA" dirty="0" smtClean="0"/>
              <a:t>. Rome is Esau. </a:t>
            </a:r>
          </a:p>
          <a:p>
            <a:pPr marL="457200" indent="-457200" algn="just">
              <a:lnSpc>
                <a:spcPts val="2400"/>
              </a:lnSpc>
              <a:buFont typeface="+mj-lt"/>
              <a:buAutoNum type="arabicPeriod"/>
            </a:pPr>
            <a:r>
              <a:rPr lang="en-ZA" dirty="0" smtClean="0"/>
              <a:t>In verse 43, we’re introduced to “</a:t>
            </a:r>
            <a:r>
              <a:rPr lang="en-ZA" i="1" dirty="0" err="1" smtClean="0"/>
              <a:t>Magdi‟el</a:t>
            </a:r>
            <a:r>
              <a:rPr lang="en-ZA" dirty="0" smtClean="0"/>
              <a:t>”. Strong’s has one meaning for this name; but, in Hebrew, his name is from the same root as “</a:t>
            </a:r>
            <a:r>
              <a:rPr lang="en-ZA" i="1" dirty="0" err="1" smtClean="0"/>
              <a:t>Migdol</a:t>
            </a:r>
            <a:r>
              <a:rPr lang="en-ZA" i="1" dirty="0" smtClean="0"/>
              <a:t>”</a:t>
            </a:r>
            <a:r>
              <a:rPr lang="en-ZA" dirty="0" smtClean="0"/>
              <a:t> which means </a:t>
            </a:r>
            <a:r>
              <a:rPr lang="en-ZA" i="1" dirty="0" smtClean="0"/>
              <a:t>“high tower”. </a:t>
            </a:r>
            <a:r>
              <a:rPr lang="en-ZA" dirty="0" smtClean="0"/>
              <a:t>The rabbis teach that this too is a reference to Rome, in that when Romulus (the king of what was about to become the Roman Empire), united all Italy under his flag, he began to build a </a:t>
            </a:r>
            <a:r>
              <a:rPr lang="en-ZA" i="1" dirty="0" smtClean="0"/>
              <a:t>“tower</a:t>
            </a:r>
            <a:r>
              <a:rPr lang="en-ZA" dirty="0" smtClean="0"/>
              <a:t>” like the Tower of Babel. But, like those in Nimrod’s day, he never finished it.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51</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BACKGROUND</a:t>
            </a:r>
            <a:endParaRPr lang="en-ZA" dirty="0"/>
          </a:p>
        </p:txBody>
      </p:sp>
      <p:sp>
        <p:nvSpPr>
          <p:cNvPr id="3" name="Content Placeholder 2"/>
          <p:cNvSpPr>
            <a:spLocks noGrp="1"/>
          </p:cNvSpPr>
          <p:nvPr>
            <p:ph idx="1"/>
          </p:nvPr>
        </p:nvSpPr>
        <p:spPr/>
        <p:txBody>
          <a:bodyPr>
            <a:noAutofit/>
          </a:bodyPr>
          <a:lstStyle/>
          <a:p>
            <a:pPr>
              <a:lnSpc>
                <a:spcPts val="2200"/>
              </a:lnSpc>
            </a:pPr>
            <a:r>
              <a:rPr lang="en-ZA" dirty="0" smtClean="0"/>
              <a:t>This weeks </a:t>
            </a:r>
            <a:r>
              <a:rPr lang="en-ZA" dirty="0" err="1" smtClean="0"/>
              <a:t>Parsha</a:t>
            </a:r>
            <a:r>
              <a:rPr lang="en-ZA" dirty="0" smtClean="0"/>
              <a:t> starts after </a:t>
            </a:r>
            <a:r>
              <a:rPr lang="en-ZA" dirty="0" err="1" smtClean="0"/>
              <a:t>Laban</a:t>
            </a:r>
            <a:r>
              <a:rPr lang="en-ZA" dirty="0" smtClean="0"/>
              <a:t> and his family left </a:t>
            </a:r>
            <a:r>
              <a:rPr lang="en-ZA" dirty="0" smtClean="0"/>
              <a:t>Jacob, </a:t>
            </a:r>
            <a:r>
              <a:rPr lang="en-ZA" dirty="0" smtClean="0"/>
              <a:t>and made a covenant with him, on </a:t>
            </a:r>
            <a:r>
              <a:rPr lang="en-ZA" dirty="0" err="1" smtClean="0"/>
              <a:t>Har</a:t>
            </a:r>
            <a:r>
              <a:rPr lang="en-ZA" dirty="0" smtClean="0"/>
              <a:t> Gilead (Mountain of Witness). </a:t>
            </a:r>
            <a:r>
              <a:rPr lang="en-ZA" dirty="0" err="1" smtClean="0"/>
              <a:t>Laban</a:t>
            </a:r>
            <a:r>
              <a:rPr lang="en-ZA" dirty="0" smtClean="0"/>
              <a:t> (meaning white or pure), embraced </a:t>
            </a:r>
            <a:r>
              <a:rPr lang="en-ZA" dirty="0" smtClean="0"/>
              <a:t>Jacob </a:t>
            </a:r>
            <a:r>
              <a:rPr lang="en-ZA" dirty="0" smtClean="0"/>
              <a:t>and brought him into the family only to use him. </a:t>
            </a:r>
            <a:r>
              <a:rPr lang="en-ZA" dirty="0" err="1" smtClean="0"/>
              <a:t>Laban</a:t>
            </a:r>
            <a:r>
              <a:rPr lang="en-ZA" dirty="0" smtClean="0"/>
              <a:t> really represented the “</a:t>
            </a:r>
            <a:r>
              <a:rPr lang="en-ZA" i="1" dirty="0" smtClean="0"/>
              <a:t>false </a:t>
            </a:r>
            <a:r>
              <a:rPr lang="en-ZA" i="1" dirty="0" err="1" smtClean="0"/>
              <a:t>chesed</a:t>
            </a:r>
            <a:r>
              <a:rPr lang="en-ZA" i="1" dirty="0" smtClean="0"/>
              <a:t>” </a:t>
            </a:r>
            <a:r>
              <a:rPr lang="en-ZA" dirty="0" smtClean="0"/>
              <a:t>or a spirit of false loving-kindness (the antithesis of </a:t>
            </a:r>
            <a:r>
              <a:rPr lang="en-ZA" dirty="0" smtClean="0"/>
              <a:t>Abraham’s </a:t>
            </a:r>
            <a:r>
              <a:rPr lang="en-ZA" dirty="0" smtClean="0"/>
              <a:t>attribute of loving-kindness) toward </a:t>
            </a:r>
            <a:r>
              <a:rPr lang="en-ZA" dirty="0" smtClean="0"/>
              <a:t>Jacob. </a:t>
            </a:r>
            <a:r>
              <a:rPr lang="en-ZA" dirty="0" smtClean="0"/>
              <a:t>He was the white-washed sepulchres that </a:t>
            </a:r>
            <a:r>
              <a:rPr lang="he-IL" dirty="0" smtClean="0"/>
              <a:t>יהושע</a:t>
            </a:r>
            <a:r>
              <a:rPr lang="en-ZA" dirty="0" smtClean="0"/>
              <a:t> </a:t>
            </a:r>
            <a:r>
              <a:rPr lang="en-ZA" dirty="0" smtClean="0"/>
              <a:t>compared the hypocritical leaders of His day to. </a:t>
            </a:r>
            <a:r>
              <a:rPr lang="en-ZA" dirty="0" err="1" smtClean="0"/>
              <a:t>Laban</a:t>
            </a:r>
            <a:r>
              <a:rPr lang="en-ZA" dirty="0" smtClean="0"/>
              <a:t> represented the evil spiritual manifestations of this world toward </a:t>
            </a:r>
            <a:r>
              <a:rPr lang="he-IL" dirty="0" smtClean="0"/>
              <a:t>יהוה</a:t>
            </a:r>
            <a:r>
              <a:rPr lang="en-ZA" dirty="0" smtClean="0"/>
              <a:t>’s </a:t>
            </a:r>
            <a:r>
              <a:rPr lang="en-ZA" dirty="0" smtClean="0"/>
              <a:t>chosen, </a:t>
            </a:r>
            <a:r>
              <a:rPr lang="en-ZA" dirty="0" smtClean="0"/>
              <a:t>Jacob. </a:t>
            </a:r>
            <a:endParaRPr lang="en-ZA" dirty="0" smtClean="0"/>
          </a:p>
          <a:p>
            <a:pPr>
              <a:lnSpc>
                <a:spcPts val="2200"/>
              </a:lnSpc>
            </a:pPr>
            <a:r>
              <a:rPr lang="en-ZA" dirty="0" smtClean="0"/>
              <a:t>As </a:t>
            </a:r>
            <a:r>
              <a:rPr lang="en-ZA" dirty="0" smtClean="0"/>
              <a:t>Rabbi </a:t>
            </a:r>
            <a:r>
              <a:rPr lang="en-ZA" dirty="0" err="1" smtClean="0"/>
              <a:t>Avraham</a:t>
            </a:r>
            <a:r>
              <a:rPr lang="en-ZA" dirty="0" smtClean="0"/>
              <a:t> </a:t>
            </a:r>
            <a:r>
              <a:rPr lang="en-ZA" dirty="0" err="1" smtClean="0"/>
              <a:t>Greenbaum</a:t>
            </a:r>
            <a:r>
              <a:rPr lang="en-ZA" dirty="0" smtClean="0"/>
              <a:t> reminds us; </a:t>
            </a:r>
            <a:r>
              <a:rPr lang="en-ZA" dirty="0" smtClean="0">
                <a:solidFill>
                  <a:srgbClr val="C00000"/>
                </a:solidFill>
              </a:rPr>
              <a:t>“</a:t>
            </a:r>
            <a:r>
              <a:rPr lang="en-ZA" i="1" dirty="0" smtClean="0">
                <a:solidFill>
                  <a:srgbClr val="C00000"/>
                </a:solidFill>
              </a:rPr>
              <a:t>At Mount </a:t>
            </a:r>
            <a:r>
              <a:rPr lang="en-ZA" i="1" dirty="0" err="1" smtClean="0">
                <a:solidFill>
                  <a:srgbClr val="C00000"/>
                </a:solidFill>
              </a:rPr>
              <a:t>Gil'ad</a:t>
            </a:r>
            <a:r>
              <a:rPr lang="en-ZA" i="1" dirty="0" smtClean="0">
                <a:solidFill>
                  <a:srgbClr val="C00000"/>
                </a:solidFill>
              </a:rPr>
              <a:t>, Jacob made a ‘treaty’ with </a:t>
            </a:r>
            <a:r>
              <a:rPr lang="en-ZA" i="1" dirty="0" err="1" smtClean="0">
                <a:solidFill>
                  <a:srgbClr val="C00000"/>
                </a:solidFill>
              </a:rPr>
              <a:t>Laban</a:t>
            </a:r>
            <a:r>
              <a:rPr lang="en-ZA" i="1" dirty="0" smtClean="0">
                <a:solidFill>
                  <a:srgbClr val="C00000"/>
                </a:solidFill>
              </a:rPr>
              <a:t> demarcating the boundaries which they and their descendants were to observe: these are the boundaries that neither good nor evil may overstep in the unfolding drama of human history. In prevailing over </a:t>
            </a:r>
            <a:r>
              <a:rPr lang="en-ZA" i="1" dirty="0" err="1" smtClean="0">
                <a:solidFill>
                  <a:srgbClr val="C00000"/>
                </a:solidFill>
              </a:rPr>
              <a:t>Laban</a:t>
            </a:r>
            <a:r>
              <a:rPr lang="en-ZA" i="1" dirty="0" smtClean="0">
                <a:solidFill>
                  <a:srgbClr val="C00000"/>
                </a:solidFill>
              </a:rPr>
              <a:t>, Jacob demonstrated that he had made a complete acquisition of Abraham's quality of </a:t>
            </a:r>
            <a:r>
              <a:rPr lang="en-ZA" i="1" dirty="0" err="1" smtClean="0">
                <a:solidFill>
                  <a:srgbClr val="C00000"/>
                </a:solidFill>
              </a:rPr>
              <a:t>Chesed</a:t>
            </a:r>
            <a:r>
              <a:rPr lang="en-ZA" i="1" dirty="0" smtClean="0">
                <a:solidFill>
                  <a:srgbClr val="C00000"/>
                </a:solidFill>
              </a:rPr>
              <a:t>. It was Abraham who went to the Mountain, and thus Jacob's ‘treaty’ with </a:t>
            </a:r>
            <a:r>
              <a:rPr lang="en-ZA" i="1" dirty="0" err="1" smtClean="0">
                <a:solidFill>
                  <a:srgbClr val="C00000"/>
                </a:solidFill>
              </a:rPr>
              <a:t>Laban</a:t>
            </a:r>
            <a:r>
              <a:rPr lang="en-ZA" i="1" dirty="0" smtClean="0">
                <a:solidFill>
                  <a:srgbClr val="C00000"/>
                </a:solidFill>
              </a:rPr>
              <a:t> was struck at Mount </a:t>
            </a:r>
            <a:r>
              <a:rPr lang="en-ZA" i="1" dirty="0" err="1" smtClean="0">
                <a:solidFill>
                  <a:srgbClr val="C00000"/>
                </a:solidFill>
              </a:rPr>
              <a:t>Gil'ad</a:t>
            </a:r>
            <a:r>
              <a:rPr lang="en-ZA" i="1" dirty="0" smtClean="0">
                <a:solidFill>
                  <a:srgbClr val="C00000"/>
                </a:solidFill>
              </a:rPr>
              <a:t>.” </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TWO CAMPS</a:t>
            </a:r>
            <a:endParaRPr lang="en-ZA" dirty="0"/>
          </a:p>
        </p:txBody>
      </p:sp>
      <p:sp>
        <p:nvSpPr>
          <p:cNvPr id="3" name="Content Placeholder 2"/>
          <p:cNvSpPr>
            <a:spLocks noGrp="1"/>
          </p:cNvSpPr>
          <p:nvPr>
            <p:ph idx="1"/>
          </p:nvPr>
        </p:nvSpPr>
        <p:spPr/>
        <p:txBody>
          <a:bodyPr>
            <a:normAutofit fontScale="92500" lnSpcReduction="10000"/>
          </a:bodyPr>
          <a:lstStyle/>
          <a:p>
            <a:pPr algn="ctr"/>
            <a:r>
              <a:rPr lang="en-ZA" sz="2400" i="1" dirty="0" smtClean="0">
                <a:solidFill>
                  <a:srgbClr val="004821"/>
                </a:solidFill>
              </a:rPr>
              <a:t>And when </a:t>
            </a:r>
            <a:r>
              <a:rPr lang="en-ZA" sz="2400" i="1" dirty="0" err="1" smtClean="0">
                <a:solidFill>
                  <a:srgbClr val="004821"/>
                </a:solidFill>
              </a:rPr>
              <a:t>Yaʽaqob</a:t>
            </a:r>
            <a:r>
              <a:rPr lang="en-ZA" sz="2400" i="1" dirty="0" smtClean="0">
                <a:solidFill>
                  <a:srgbClr val="004821"/>
                </a:solidFill>
              </a:rPr>
              <a:t>̱ saw them, he said, “This is the camp of Elohim.” And he called the name of that place </a:t>
            </a:r>
            <a:r>
              <a:rPr lang="en-ZA" sz="2400" i="1" dirty="0" err="1" smtClean="0">
                <a:solidFill>
                  <a:srgbClr val="004821"/>
                </a:solidFill>
              </a:rPr>
              <a:t>Maḥanayim</a:t>
            </a:r>
            <a:r>
              <a:rPr lang="en-ZA" sz="2400" i="1" dirty="0" smtClean="0">
                <a:solidFill>
                  <a:srgbClr val="004821"/>
                </a:solidFill>
              </a:rPr>
              <a:t>. </a:t>
            </a:r>
            <a:r>
              <a:rPr lang="en-ZA" sz="2400" b="1" i="1" dirty="0" smtClean="0">
                <a:solidFill>
                  <a:srgbClr val="004821"/>
                </a:solidFill>
              </a:rPr>
              <a:t>(</a:t>
            </a:r>
            <a:r>
              <a:rPr lang="en-ZA" sz="2400" b="1" i="1" dirty="0" smtClean="0">
                <a:solidFill>
                  <a:srgbClr val="004821"/>
                </a:solidFill>
              </a:rPr>
              <a:t>Genesis 32:2)</a:t>
            </a:r>
          </a:p>
          <a:p>
            <a:pPr algn="just"/>
            <a:r>
              <a:rPr lang="en-ZA" sz="2400" dirty="0" err="1" smtClean="0"/>
              <a:t>Machanayim</a:t>
            </a:r>
            <a:r>
              <a:rPr lang="en-ZA" sz="2400" dirty="0" smtClean="0"/>
              <a:t> </a:t>
            </a:r>
            <a:r>
              <a:rPr lang="en-ZA" sz="2400" dirty="0" smtClean="0"/>
              <a:t>means “</a:t>
            </a:r>
            <a:r>
              <a:rPr lang="en-ZA" sz="2400" i="1" dirty="0" smtClean="0"/>
              <a:t>two camps” </a:t>
            </a:r>
            <a:r>
              <a:rPr lang="en-ZA" sz="2400" dirty="0" smtClean="0"/>
              <a:t>and is the plural of the root word </a:t>
            </a:r>
            <a:r>
              <a:rPr lang="en-ZA" sz="2400" i="1" dirty="0" err="1" smtClean="0"/>
              <a:t>machanah</a:t>
            </a:r>
            <a:r>
              <a:rPr lang="en-ZA" sz="2400" i="1" dirty="0" smtClean="0"/>
              <a:t> </a:t>
            </a:r>
            <a:r>
              <a:rPr lang="en-ZA" sz="2400" dirty="0" smtClean="0"/>
              <a:t>(</a:t>
            </a:r>
            <a:r>
              <a:rPr lang="en-ZA" sz="2400" i="1" dirty="0" smtClean="0"/>
              <a:t>Strong’s </a:t>
            </a:r>
            <a:r>
              <a:rPr lang="en-ZA" sz="2400" dirty="0" smtClean="0"/>
              <a:t>H4264) meaning “</a:t>
            </a:r>
            <a:r>
              <a:rPr lang="en-ZA" sz="2400" i="1" dirty="0" smtClean="0"/>
              <a:t>encampment, camp, camp of armed host, army camp, company, body of people.”  </a:t>
            </a:r>
          </a:p>
          <a:p>
            <a:r>
              <a:rPr lang="en-ZA" sz="2400" dirty="0" smtClean="0"/>
              <a:t>We read of two camps again in Songs of </a:t>
            </a:r>
            <a:r>
              <a:rPr lang="en-ZA" sz="2400" dirty="0" err="1" smtClean="0"/>
              <a:t>Solomons</a:t>
            </a:r>
            <a:r>
              <a:rPr lang="en-ZA" sz="2400" dirty="0" smtClean="0"/>
              <a:t>: </a:t>
            </a:r>
            <a:r>
              <a:rPr lang="en-ZA" sz="2400" i="1" dirty="0" smtClean="0">
                <a:solidFill>
                  <a:srgbClr val="004821"/>
                </a:solidFill>
              </a:rPr>
              <a:t>Return, return, O </a:t>
            </a:r>
            <a:r>
              <a:rPr lang="en-ZA" sz="2400" i="1" dirty="0" err="1" smtClean="0">
                <a:solidFill>
                  <a:srgbClr val="004821"/>
                </a:solidFill>
              </a:rPr>
              <a:t>Shulammith</a:t>
            </a:r>
            <a:r>
              <a:rPr lang="en-ZA" sz="2400" i="1" dirty="0" smtClean="0">
                <a:solidFill>
                  <a:srgbClr val="004821"/>
                </a:solidFill>
              </a:rPr>
              <a:t>; Return, return, and let us look upon you! Why should you look upon the </a:t>
            </a:r>
            <a:r>
              <a:rPr lang="en-ZA" sz="2400" i="1" dirty="0" err="1" smtClean="0">
                <a:solidFill>
                  <a:srgbClr val="004821"/>
                </a:solidFill>
              </a:rPr>
              <a:t>Shulammith</a:t>
            </a:r>
            <a:r>
              <a:rPr lang="en-ZA" sz="2400" i="1" dirty="0" smtClean="0">
                <a:solidFill>
                  <a:srgbClr val="004821"/>
                </a:solidFill>
              </a:rPr>
              <a:t>, As it were the dance of two armies? </a:t>
            </a:r>
            <a:r>
              <a:rPr lang="en-ZA" sz="2400" b="1" i="1" dirty="0" smtClean="0">
                <a:solidFill>
                  <a:srgbClr val="004821"/>
                </a:solidFill>
              </a:rPr>
              <a:t>(</a:t>
            </a:r>
            <a:r>
              <a:rPr lang="en-ZA" sz="2400" b="1" i="1" dirty="0" smtClean="0">
                <a:solidFill>
                  <a:srgbClr val="004821"/>
                </a:solidFill>
              </a:rPr>
              <a:t>Song of Solomon 6:13)</a:t>
            </a:r>
          </a:p>
          <a:p>
            <a:pPr algn="just"/>
            <a:r>
              <a:rPr lang="en-ZA" sz="2400" dirty="0" smtClean="0"/>
              <a:t>The </a:t>
            </a:r>
            <a:r>
              <a:rPr lang="en-ZA" sz="2400" dirty="0" smtClean="0"/>
              <a:t>Hebrew word </a:t>
            </a:r>
            <a:r>
              <a:rPr lang="en-ZA" sz="2400" i="1" dirty="0" err="1" smtClean="0"/>
              <a:t>m’kolah</a:t>
            </a:r>
            <a:r>
              <a:rPr lang="en-ZA" sz="2400" dirty="0" smtClean="0"/>
              <a:t> (</a:t>
            </a:r>
            <a:r>
              <a:rPr lang="en-ZA" sz="2400" i="1" dirty="0" smtClean="0"/>
              <a:t>Strong’s </a:t>
            </a:r>
            <a:r>
              <a:rPr lang="en-ZA" sz="2400" dirty="0" smtClean="0"/>
              <a:t>H4246) means “</a:t>
            </a:r>
            <a:r>
              <a:rPr lang="en-ZA" sz="2400" i="1" dirty="0" smtClean="0"/>
              <a:t>dance.” </a:t>
            </a:r>
            <a:r>
              <a:rPr lang="en-ZA" sz="2400" dirty="0" smtClean="0"/>
              <a:t>Dancing for two armies (“</a:t>
            </a:r>
            <a:r>
              <a:rPr lang="en-ZA" sz="2400" i="1" dirty="0" err="1" smtClean="0"/>
              <a:t>mahanah</a:t>
            </a:r>
            <a:r>
              <a:rPr lang="en-ZA" sz="2400" dirty="0" smtClean="0"/>
              <a:t>.“)</a:t>
            </a:r>
          </a:p>
          <a:p>
            <a:pPr algn="just"/>
            <a:r>
              <a:rPr lang="en-US" sz="2400" dirty="0" smtClean="0"/>
              <a:t>There is a correlation between Song 6:13 and Genesis 32:2 since </a:t>
            </a:r>
            <a:r>
              <a:rPr lang="en-US" sz="2400" i="1" dirty="0" err="1" smtClean="0"/>
              <a:t>Mehanaim</a:t>
            </a:r>
            <a:r>
              <a:rPr lang="en-US" sz="2400" dirty="0" smtClean="0"/>
              <a:t> in Genesis and </a:t>
            </a:r>
            <a:r>
              <a:rPr lang="en-US" sz="2400" i="1" dirty="0" smtClean="0"/>
              <a:t>“</a:t>
            </a:r>
            <a:r>
              <a:rPr lang="en-US" sz="2400" i="1" dirty="0" err="1" smtClean="0"/>
              <a:t>Machneh</a:t>
            </a:r>
            <a:r>
              <a:rPr lang="en-US" sz="2400" i="1" dirty="0" smtClean="0"/>
              <a:t>” or “two armies” </a:t>
            </a:r>
            <a:r>
              <a:rPr lang="en-US" sz="2400" dirty="0" smtClean="0"/>
              <a:t>in the Song of Solomon are the same word; the former is the plural and the latter is the root.</a:t>
            </a:r>
            <a:endParaRPr lang="en-ZA" sz="2400" dirty="0" smtClean="0"/>
          </a:p>
          <a:p>
            <a:pPr algn="just"/>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MINISTERING SPIRITS</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Are they not all serving spirits sent out to attend those who are about to inherit deliverance? </a:t>
            </a:r>
            <a:r>
              <a:rPr lang="en-ZA" sz="2400" b="1" i="1" dirty="0" smtClean="0">
                <a:solidFill>
                  <a:srgbClr val="004821"/>
                </a:solidFill>
              </a:rPr>
              <a:t>(Hebrews 1:14)</a:t>
            </a:r>
          </a:p>
          <a:p>
            <a:r>
              <a:rPr lang="en-US" sz="2400" dirty="0" err="1" smtClean="0"/>
              <a:t>Mahanaim</a:t>
            </a:r>
            <a:r>
              <a:rPr lang="en-US" sz="2400" dirty="0" smtClean="0"/>
              <a:t> is on the </a:t>
            </a:r>
            <a:r>
              <a:rPr lang="en-US" sz="2400" dirty="0" err="1" smtClean="0"/>
              <a:t>Jabbok</a:t>
            </a:r>
            <a:r>
              <a:rPr lang="en-US" sz="2400" dirty="0" smtClean="0"/>
              <a:t> River, a tributary leading to the Jordan River in the Transjordan region. There was a double meaning in the name </a:t>
            </a:r>
            <a:r>
              <a:rPr lang="en-US" sz="2400" dirty="0" err="1" smtClean="0"/>
              <a:t>Mahanaim</a:t>
            </a:r>
            <a:r>
              <a:rPr lang="en-US" sz="2400" dirty="0" smtClean="0"/>
              <a:t> as his two wives and their children were also two camps. This was prophetic of the actual two camps or Houses that would come from Leah and Rachel called the House of Israel and the House of Judah. There was something still lacking in Jacob and he needed to deal with it before he could cross over to meet his brother Esau and more importantly before he could enter the land. Thus the angels served a duel purpose: First, preparing Jacob to meet his adversary and secondly, ministering to him the necessity of dealing with his heart before </a:t>
            </a:r>
            <a:r>
              <a:rPr lang="he-IL" sz="2400" dirty="0" smtClean="0"/>
              <a:t>יהוה</a:t>
            </a:r>
            <a:r>
              <a:rPr lang="en-US" sz="2400" dirty="0" smtClean="0"/>
              <a:t>.</a:t>
            </a:r>
          </a:p>
          <a:p>
            <a:pPr algn="ctr"/>
            <a:r>
              <a:rPr lang="en-ZA" sz="2400" i="1" dirty="0" smtClean="0">
                <a:solidFill>
                  <a:srgbClr val="004821"/>
                </a:solidFill>
              </a:rPr>
              <a:t>saying, “Father, if it be Your counsel, remove this cup from Me. Yet not My desire, but let Yours be done.” And there appeared a messenger from heaven to Him, strengthening Him. And being in agony, He was praying more earnestly. And His sweat became like great drops of blood falling down to the ground. </a:t>
            </a:r>
            <a:r>
              <a:rPr lang="en-ZA" sz="2400" b="1" i="1" dirty="0" smtClean="0">
                <a:solidFill>
                  <a:srgbClr val="004821"/>
                </a:solidFill>
              </a:rPr>
              <a:t>(</a:t>
            </a:r>
            <a:r>
              <a:rPr lang="en-ZA" sz="2400" b="1" i="1" dirty="0" smtClean="0">
                <a:solidFill>
                  <a:srgbClr val="004821"/>
                </a:solidFill>
              </a:rPr>
              <a:t>Luke 22:42-44</a:t>
            </a:r>
            <a:r>
              <a:rPr lang="en-ZA" sz="2400" b="1" i="1" dirty="0" smtClean="0">
                <a:solidFill>
                  <a:srgbClr val="004821"/>
                </a:solidFill>
              </a:rPr>
              <a:t>)</a:t>
            </a:r>
            <a:endParaRPr lang="en-ZA" sz="2400"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8</a:t>
            </a:fld>
            <a:endParaRPr lang="en-ZA" dirty="0"/>
          </a:p>
        </p:txBody>
      </p:sp>
      <p:pic>
        <p:nvPicPr>
          <p:cNvPr id="5" name="Picture 4" descr="https://staticapp.icpsc.com/icp/loadimage.php/mogile/261268/e7ab22f15a8d4fd4544cb23ef8b71eaf/image/jpeg"/>
          <p:cNvPicPr/>
          <p:nvPr/>
        </p:nvPicPr>
        <p:blipFill>
          <a:blip r:embed="rId2" cstate="print"/>
          <a:srcRect/>
          <a:stretch>
            <a:fillRect/>
          </a:stretch>
        </p:blipFill>
        <p:spPr bwMode="auto">
          <a:xfrm>
            <a:off x="467544" y="476672"/>
            <a:ext cx="8208912" cy="604867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A WORD PICTURE - FISH</a:t>
            </a:r>
            <a:endParaRPr lang="en-ZA" dirty="0"/>
          </a:p>
        </p:txBody>
      </p:sp>
      <p:sp>
        <p:nvSpPr>
          <p:cNvPr id="3" name="Content Placeholder 2"/>
          <p:cNvSpPr>
            <a:spLocks noGrp="1"/>
          </p:cNvSpPr>
          <p:nvPr>
            <p:ph idx="1"/>
          </p:nvPr>
        </p:nvSpPr>
        <p:spPr/>
        <p:txBody>
          <a:bodyPr>
            <a:normAutofit fontScale="92500"/>
          </a:bodyPr>
          <a:lstStyle/>
          <a:p>
            <a:pPr algn="ctr">
              <a:lnSpc>
                <a:spcPts val="2300"/>
              </a:lnSpc>
            </a:pPr>
            <a:r>
              <a:rPr lang="en-ZA" sz="2400" i="1" dirty="0" smtClean="0">
                <a:solidFill>
                  <a:srgbClr val="004821"/>
                </a:solidFill>
              </a:rPr>
              <a:t>... and passed over the ford of </a:t>
            </a:r>
            <a:r>
              <a:rPr lang="en-ZA" sz="2400" i="1" dirty="0" err="1" smtClean="0">
                <a:solidFill>
                  <a:srgbClr val="004821"/>
                </a:solidFill>
              </a:rPr>
              <a:t>Yabboq</a:t>
            </a:r>
            <a:r>
              <a:rPr lang="en-ZA" sz="2400" i="1" dirty="0" smtClean="0">
                <a:solidFill>
                  <a:srgbClr val="004821"/>
                </a:solidFill>
              </a:rPr>
              <a:t>. (Genesis 32:22)</a:t>
            </a:r>
          </a:p>
          <a:p>
            <a:pPr>
              <a:lnSpc>
                <a:spcPts val="2300"/>
              </a:lnSpc>
            </a:pPr>
            <a:r>
              <a:rPr lang="en-US" sz="2400" dirty="0" smtClean="0"/>
              <a:t>Jacob’s time at the </a:t>
            </a:r>
            <a:r>
              <a:rPr lang="en-US" sz="2400" dirty="0" err="1" smtClean="0"/>
              <a:t>Jabbok</a:t>
            </a:r>
            <a:r>
              <a:rPr lang="en-US" sz="2400" dirty="0" smtClean="0"/>
              <a:t> River was a living parable and prophetic of how we are to give our lives over to </a:t>
            </a:r>
            <a:r>
              <a:rPr lang="he-IL" sz="2400" dirty="0" smtClean="0"/>
              <a:t>יהוה</a:t>
            </a:r>
            <a:r>
              <a:rPr lang="en-ZA" sz="2400" dirty="0" smtClean="0"/>
              <a:t> </a:t>
            </a:r>
            <a:r>
              <a:rPr lang="en-US" sz="2400" dirty="0" smtClean="0"/>
              <a:t>following our deliverance/salvation. A word picture of this is that of catching a fish. Is a fish already gutted and cleaned when caught, or is the fish first hooked, reeled in, brought on board and then gutted and cleaned? Many people expect new believers to be squeaky clean when they come to </a:t>
            </a:r>
            <a:r>
              <a:rPr lang="he-IL" sz="2400" dirty="0" smtClean="0"/>
              <a:t>יהוה</a:t>
            </a:r>
            <a:r>
              <a:rPr lang="en-ZA" sz="2400" dirty="0" smtClean="0"/>
              <a:t> </a:t>
            </a:r>
            <a:r>
              <a:rPr lang="en-US" sz="2400" dirty="0" smtClean="0"/>
              <a:t> because </a:t>
            </a:r>
            <a:r>
              <a:rPr lang="he-IL" sz="2400" dirty="0" smtClean="0"/>
              <a:t>יהושע</a:t>
            </a:r>
            <a:r>
              <a:rPr lang="en-US" sz="2400" dirty="0" smtClean="0"/>
              <a:t>’s blood covers them, making them automatically clean at that point. Many of us are in the boat but have not been gutted and cleaned yet. The Messiah died for us while we were still sinful (walking in unrighteous ways). Abraham was uncircumcised when he received the Covenant. So were we. We are not circumcised when we come to our Savior. Rather our hearts are circumcised AFTER we come to Him. By the process by progressive revelation and a walk of redemption in </a:t>
            </a:r>
            <a:r>
              <a:rPr lang="he-IL" sz="2400" dirty="0" smtClean="0"/>
              <a:t>יהושע</a:t>
            </a:r>
            <a:r>
              <a:rPr lang="en-US" sz="2400" dirty="0" smtClean="0"/>
              <a:t>, this leads to a circumcised heart, a heart that is no longer after self or blocked but totally surrendered to service in </a:t>
            </a:r>
            <a:r>
              <a:rPr lang="he-IL" sz="2400" dirty="0" smtClean="0"/>
              <a:t>יהושע</a:t>
            </a:r>
            <a:r>
              <a:rPr lang="en-US" sz="2400" dirty="0" smtClean="0"/>
              <a:t>.</a:t>
            </a:r>
            <a:endParaRPr lang="en-ZA" sz="2400"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9</a:t>
            </a:fld>
            <a:endParaRPr lang="en-ZA"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36436</TotalTime>
  <Words>10300</Words>
  <Application>Microsoft Office PowerPoint</Application>
  <PresentationFormat>On-screen Show (4:3)</PresentationFormat>
  <Paragraphs>283</Paragraphs>
  <Slides>51</Slides>
  <Notes>3</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Office Theme</vt:lpstr>
      <vt:lpstr>Slide 1</vt:lpstr>
      <vt:lpstr>RECOGNITION</vt:lpstr>
      <vt:lpstr>VAYISHLACH “And he Sent”</vt:lpstr>
      <vt:lpstr>I AM WITH YOU</vt:lpstr>
      <vt:lpstr>JACOB’S TROUBLE</vt:lpstr>
      <vt:lpstr>BACKGROUND</vt:lpstr>
      <vt:lpstr>TWO CAMPS</vt:lpstr>
      <vt:lpstr>MINISTERING SPIRITS</vt:lpstr>
      <vt:lpstr>A WORD PICTURE - FISH</vt:lpstr>
      <vt:lpstr>SENT MESSENGERS</vt:lpstr>
      <vt:lpstr>WORD SENT</vt:lpstr>
      <vt:lpstr>400</vt:lpstr>
      <vt:lpstr>FEAR AND TORMENT</vt:lpstr>
      <vt:lpstr>THE STRATEGY</vt:lpstr>
      <vt:lpstr>GIFTS</vt:lpstr>
      <vt:lpstr>GIFTS CON’T</vt:lpstr>
      <vt:lpstr>GIFTS CON’T</vt:lpstr>
      <vt:lpstr>EMPTY OUT</vt:lpstr>
      <vt:lpstr>POURED OUT</vt:lpstr>
      <vt:lpstr>FACING EL</vt:lpstr>
      <vt:lpstr>PENI’EL</vt:lpstr>
      <vt:lpstr>JOB - WRESTLING</vt:lpstr>
      <vt:lpstr>GETTING BACK ON OUR FEET</vt:lpstr>
      <vt:lpstr>CORRELATION</vt:lpstr>
      <vt:lpstr>OUR DESTINY</vt:lpstr>
      <vt:lpstr>THREE SECTIONS</vt:lpstr>
      <vt:lpstr>BOWED 7 TIMES</vt:lpstr>
      <vt:lpstr>FACE OF ELOHIM</vt:lpstr>
      <vt:lpstr>RABBI SACKS</vt:lpstr>
      <vt:lpstr>JACOB A MAN OF TRUTH</vt:lpstr>
      <vt:lpstr>SUMMARY</vt:lpstr>
      <vt:lpstr>OVERCOMER</vt:lpstr>
      <vt:lpstr>THE WELCOME EMBRACE</vt:lpstr>
      <vt:lpstr>SE’IR</vt:lpstr>
      <vt:lpstr>PROPHET OBADIAH</vt:lpstr>
      <vt:lpstr>WHOLE OR COMPLETE</vt:lpstr>
      <vt:lpstr>SHALEM</vt:lpstr>
      <vt:lpstr>PADDAN ARAM</vt:lpstr>
      <vt:lpstr>SHEKEM</vt:lpstr>
      <vt:lpstr>RAPE OF DINAH</vt:lpstr>
      <vt:lpstr>THE CITY COMMANDED TO BE DESTROYED IN DEUTERONOMY</vt:lpstr>
      <vt:lpstr>PARALLELS BETWEEN THE TWO CITIES</vt:lpstr>
      <vt:lpstr>PARALLELS BETWEEN THE TWO CITIES</vt:lpstr>
      <vt:lpstr>PARALLELS BETWEEN THE TWO CITIES</vt:lpstr>
      <vt:lpstr>BAAL HERMON</vt:lpstr>
      <vt:lpstr>DESTRUCTION OF THE LORD</vt:lpstr>
      <vt:lpstr>MEMORIAL HEAP</vt:lpstr>
      <vt:lpstr>BREAD OF LIFE</vt:lpstr>
      <vt:lpstr>DEATH OF RACHEL</vt:lpstr>
      <vt:lpstr>DEATH OF ISAAC</vt:lpstr>
      <vt:lpstr>GENESIS 36 - GENEALOGY OF ESAU</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Specpipe</cp:lastModifiedBy>
  <cp:revision>937</cp:revision>
  <dcterms:created xsi:type="dcterms:W3CDTF">2010-10-31T07:41:47Z</dcterms:created>
  <dcterms:modified xsi:type="dcterms:W3CDTF">2014-08-02T11:32:11Z</dcterms:modified>
</cp:coreProperties>
</file>